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3" r:id="rId3"/>
  </p:sldMasterIdLst>
  <p:notesMasterIdLst>
    <p:notesMasterId r:id="rId27"/>
  </p:notesMasterIdLst>
  <p:handoutMasterIdLst>
    <p:handoutMasterId r:id="rId28"/>
  </p:handoutMasterIdLst>
  <p:sldIdLst>
    <p:sldId id="276" r:id="rId4"/>
    <p:sldId id="465" r:id="rId5"/>
    <p:sldId id="466" r:id="rId6"/>
    <p:sldId id="462" r:id="rId7"/>
    <p:sldId id="467" r:id="rId8"/>
    <p:sldId id="468" r:id="rId9"/>
    <p:sldId id="490" r:id="rId10"/>
    <p:sldId id="493" r:id="rId11"/>
    <p:sldId id="479" r:id="rId12"/>
    <p:sldId id="480" r:id="rId13"/>
    <p:sldId id="482" r:id="rId14"/>
    <p:sldId id="491" r:id="rId15"/>
    <p:sldId id="472" r:id="rId16"/>
    <p:sldId id="485" r:id="rId17"/>
    <p:sldId id="486" r:id="rId18"/>
    <p:sldId id="484" r:id="rId19"/>
    <p:sldId id="489" r:id="rId20"/>
    <p:sldId id="473" r:id="rId21"/>
    <p:sldId id="488" r:id="rId22"/>
    <p:sldId id="474" r:id="rId23"/>
    <p:sldId id="475" r:id="rId24"/>
    <p:sldId id="463" r:id="rId25"/>
    <p:sldId id="492" r:id="rId26"/>
  </p:sldIdLst>
  <p:sldSz cx="12192000" cy="6858000"/>
  <p:notesSz cx="6797675" cy="9926638"/>
  <p:embeddedFontLst>
    <p:embeddedFont>
      <p:font typeface="Lora" pitchFamily="2"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06B7B3-04E7-14C7-F006-E8D6FD9317EA}" name="Michelle Sewell" initials="MS" userId="S::michelle@mammoth.tv::e8d9b915-60eb-4c10-8538-61abdf84f7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18" autoAdjust="0"/>
    <p:restoredTop sz="76968" autoAdjust="0"/>
  </p:normalViewPr>
  <p:slideViewPr>
    <p:cSldViewPr snapToGrid="0">
      <p:cViewPr varScale="1">
        <p:scale>
          <a:sx n="60" d="100"/>
          <a:sy n="60" d="100"/>
        </p:scale>
        <p:origin x="412" y="40"/>
      </p:cViewPr>
      <p:guideLst/>
    </p:cSldViewPr>
  </p:slideViewPr>
  <p:outlineViewPr>
    <p:cViewPr>
      <p:scale>
        <a:sx n="33" d="100"/>
        <a:sy n="33" d="100"/>
      </p:scale>
      <p:origin x="0" y="-1830"/>
    </p:cViewPr>
  </p:outlineViewPr>
  <p:notesTextViewPr>
    <p:cViewPr>
      <p:scale>
        <a:sx n="50" d="100"/>
        <a:sy n="50" d="100"/>
      </p:scale>
      <p:origin x="0" y="0"/>
    </p:cViewPr>
  </p:notesTextViewPr>
  <p:sorterViewPr>
    <p:cViewPr>
      <p:scale>
        <a:sx n="100" d="100"/>
        <a:sy n="100" d="100"/>
      </p:scale>
      <p:origin x="0" y="-6440"/>
    </p:cViewPr>
  </p:sorterViewPr>
  <p:notesViewPr>
    <p:cSldViewPr snapToGrid="0" showGuides="1">
      <p:cViewPr varScale="1">
        <p:scale>
          <a:sx n="138" d="100"/>
          <a:sy n="138" d="100"/>
        </p:scale>
        <p:origin x="3168"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4.fntdata"/><Relationship Id="rId37"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346B67-71C4-6A20-5B1F-CF02011E0338}"/>
              </a:ext>
            </a:extLst>
          </p:cNvPr>
          <p:cNvSpPr>
            <a:spLocks noGrp="1"/>
          </p:cNvSpPr>
          <p:nvPr>
            <p:ph type="hdr" sz="quarter"/>
          </p:nvPr>
        </p:nvSpPr>
        <p:spPr>
          <a:xfrm>
            <a:off x="0" y="0"/>
            <a:ext cx="2945659" cy="498056"/>
          </a:xfrm>
          <a:prstGeom prst="rect">
            <a:avLst/>
          </a:prstGeom>
        </p:spPr>
        <p:txBody>
          <a:bodyPr vert="horz" lIns="95562" tIns="47781" rIns="95562" bIns="47781" rtlCol="0"/>
          <a:lstStyle>
            <a:lvl1pPr algn="l">
              <a:defRPr sz="1300"/>
            </a:lvl1pPr>
          </a:lstStyle>
          <a:p>
            <a:endParaRPr lang="en-US" dirty="0"/>
          </a:p>
        </p:txBody>
      </p:sp>
      <p:sp>
        <p:nvSpPr>
          <p:cNvPr id="3" name="Date Placeholder 2">
            <a:extLst>
              <a:ext uri="{FF2B5EF4-FFF2-40B4-BE49-F238E27FC236}">
                <a16:creationId xmlns:a16="http://schemas.microsoft.com/office/drawing/2014/main" id="{16B6DA43-4E6A-F57C-F129-8621F4C48EA5}"/>
              </a:ext>
            </a:extLst>
          </p:cNvPr>
          <p:cNvSpPr>
            <a:spLocks noGrp="1"/>
          </p:cNvSpPr>
          <p:nvPr>
            <p:ph type="dt" sz="quarter" idx="1"/>
          </p:nvPr>
        </p:nvSpPr>
        <p:spPr>
          <a:xfrm>
            <a:off x="3850443" y="0"/>
            <a:ext cx="2945659" cy="498056"/>
          </a:xfrm>
          <a:prstGeom prst="rect">
            <a:avLst/>
          </a:prstGeom>
        </p:spPr>
        <p:txBody>
          <a:bodyPr vert="horz" lIns="95562" tIns="47781" rIns="95562" bIns="47781" rtlCol="0"/>
          <a:lstStyle>
            <a:lvl1pPr algn="r">
              <a:defRPr sz="1300"/>
            </a:lvl1pPr>
          </a:lstStyle>
          <a:p>
            <a:fld id="{66CB6302-81D9-3341-8BEE-558FFE2510A3}" type="datetimeFigureOut">
              <a:rPr lang="en-US" smtClean="0"/>
              <a:t>9/6/2024</a:t>
            </a:fld>
            <a:endParaRPr lang="en-US" dirty="0"/>
          </a:p>
        </p:txBody>
      </p:sp>
      <p:sp>
        <p:nvSpPr>
          <p:cNvPr id="4" name="Footer Placeholder 3">
            <a:extLst>
              <a:ext uri="{FF2B5EF4-FFF2-40B4-BE49-F238E27FC236}">
                <a16:creationId xmlns:a16="http://schemas.microsoft.com/office/drawing/2014/main" id="{B51356D5-F218-1A4F-F824-0004C2F04816}"/>
              </a:ext>
            </a:extLst>
          </p:cNvPr>
          <p:cNvSpPr>
            <a:spLocks noGrp="1"/>
          </p:cNvSpPr>
          <p:nvPr>
            <p:ph type="ftr" sz="quarter" idx="2"/>
          </p:nvPr>
        </p:nvSpPr>
        <p:spPr>
          <a:xfrm>
            <a:off x="0" y="9428585"/>
            <a:ext cx="2945659" cy="498055"/>
          </a:xfrm>
          <a:prstGeom prst="rect">
            <a:avLst/>
          </a:prstGeom>
        </p:spPr>
        <p:txBody>
          <a:bodyPr vert="horz" lIns="95562" tIns="47781" rIns="95562" bIns="4778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F1BBB1A6-FD46-F964-76CD-4727A6A78028}"/>
              </a:ext>
            </a:extLst>
          </p:cNvPr>
          <p:cNvSpPr>
            <a:spLocks noGrp="1"/>
          </p:cNvSpPr>
          <p:nvPr>
            <p:ph type="sldNum" sz="quarter" idx="3"/>
          </p:nvPr>
        </p:nvSpPr>
        <p:spPr>
          <a:xfrm>
            <a:off x="3850443" y="9428585"/>
            <a:ext cx="2945659" cy="498055"/>
          </a:xfrm>
          <a:prstGeom prst="rect">
            <a:avLst/>
          </a:prstGeom>
        </p:spPr>
        <p:txBody>
          <a:bodyPr vert="horz" lIns="95562" tIns="47781" rIns="95562" bIns="47781" rtlCol="0" anchor="b"/>
          <a:lstStyle>
            <a:lvl1pPr algn="r">
              <a:defRPr sz="1300"/>
            </a:lvl1pPr>
          </a:lstStyle>
          <a:p>
            <a:fld id="{9FE4192F-5B50-BB49-817A-7CA11482C31B}" type="slidenum">
              <a:rPr lang="en-US" smtClean="0"/>
              <a:t>‹#›</a:t>
            </a:fld>
            <a:endParaRPr lang="en-US" dirty="0"/>
          </a:p>
        </p:txBody>
      </p:sp>
    </p:spTree>
    <p:extLst>
      <p:ext uri="{BB962C8B-B14F-4D97-AF65-F5344CB8AC3E}">
        <p14:creationId xmlns:p14="http://schemas.microsoft.com/office/powerpoint/2010/main" val="22598423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5562" tIns="47781" rIns="95562" bIns="47781" rtlCol="0"/>
          <a:lstStyle>
            <a:lvl1pPr algn="l">
              <a:defRPr sz="1300"/>
            </a:lvl1pPr>
          </a:lstStyle>
          <a:p>
            <a:endParaRPr lang="en-US" dirty="0"/>
          </a:p>
        </p:txBody>
      </p:sp>
      <p:sp>
        <p:nvSpPr>
          <p:cNvPr id="3" name="Date Placeholder 2"/>
          <p:cNvSpPr>
            <a:spLocks noGrp="1"/>
          </p:cNvSpPr>
          <p:nvPr>
            <p:ph type="dt" idx="1"/>
          </p:nvPr>
        </p:nvSpPr>
        <p:spPr>
          <a:xfrm>
            <a:off x="3850443" y="0"/>
            <a:ext cx="2945659" cy="498056"/>
          </a:xfrm>
          <a:prstGeom prst="rect">
            <a:avLst/>
          </a:prstGeom>
        </p:spPr>
        <p:txBody>
          <a:bodyPr vert="horz" lIns="95562" tIns="47781" rIns="95562" bIns="47781" rtlCol="0"/>
          <a:lstStyle>
            <a:lvl1pPr algn="r">
              <a:defRPr sz="1300"/>
            </a:lvl1pPr>
          </a:lstStyle>
          <a:p>
            <a:fld id="{FF0BDFEF-057C-A843-8C81-03384ABB4BFC}" type="datetimeFigureOut">
              <a:rPr lang="en-US" smtClean="0"/>
              <a:t>9/6/2024</a:t>
            </a:fld>
            <a:endParaRPr lang="en-US"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2" tIns="47781" rIns="95562" bIns="47781" rtlCol="0" anchor="ctr"/>
          <a:lstStyle/>
          <a:p>
            <a:endParaRPr lang="en-US"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5562" tIns="47781" rIns="95562" bIns="47781"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5"/>
            <a:ext cx="2945659" cy="498055"/>
          </a:xfrm>
          <a:prstGeom prst="rect">
            <a:avLst/>
          </a:prstGeom>
        </p:spPr>
        <p:txBody>
          <a:bodyPr vert="horz" lIns="95562" tIns="47781" rIns="95562" bIns="47781" rtlCol="0" anchor="b"/>
          <a:lstStyle>
            <a:lvl1pPr algn="l">
              <a:defRPr sz="1300"/>
            </a:lvl1pPr>
          </a:lstStyle>
          <a:p>
            <a:endParaRPr lang="en-US" dirty="0"/>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5562" tIns="47781" rIns="95562" bIns="47781" rtlCol="0" anchor="b"/>
          <a:lstStyle>
            <a:lvl1pPr algn="r">
              <a:defRPr sz="1300"/>
            </a:lvl1pPr>
          </a:lstStyle>
          <a:p>
            <a:fld id="{F25D149E-358D-2440-BDD5-072440F2B74A}" type="slidenum">
              <a:rPr lang="en-US" smtClean="0"/>
              <a:t>‹#›</a:t>
            </a:fld>
            <a:endParaRPr lang="en-US" dirty="0"/>
          </a:p>
        </p:txBody>
      </p:sp>
    </p:spTree>
    <p:extLst>
      <p:ext uri="{BB962C8B-B14F-4D97-AF65-F5344CB8AC3E}">
        <p14:creationId xmlns:p14="http://schemas.microsoft.com/office/powerpoint/2010/main" val="1011765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5D149E-358D-2440-BDD5-072440F2B74A}" type="slidenum">
              <a:rPr lang="en-US" smtClean="0"/>
              <a:t>1</a:t>
            </a:fld>
            <a:endParaRPr lang="en-US" dirty="0"/>
          </a:p>
        </p:txBody>
      </p:sp>
    </p:spTree>
    <p:extLst>
      <p:ext uri="{BB962C8B-B14F-4D97-AF65-F5344CB8AC3E}">
        <p14:creationId xmlns:p14="http://schemas.microsoft.com/office/powerpoint/2010/main" val="4066867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5D149E-358D-2440-BDD5-072440F2B74A}" type="slidenum">
              <a:rPr lang="en-US" smtClean="0"/>
              <a:t>2</a:t>
            </a:fld>
            <a:endParaRPr lang="en-US" dirty="0"/>
          </a:p>
        </p:txBody>
      </p:sp>
    </p:spTree>
    <p:extLst>
      <p:ext uri="{BB962C8B-B14F-4D97-AF65-F5344CB8AC3E}">
        <p14:creationId xmlns:p14="http://schemas.microsoft.com/office/powerpoint/2010/main" val="3355409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3</a:t>
            </a:fld>
            <a:endParaRPr lang="en-US" dirty="0"/>
          </a:p>
        </p:txBody>
      </p:sp>
    </p:spTree>
    <p:extLst>
      <p:ext uri="{BB962C8B-B14F-4D97-AF65-F5344CB8AC3E}">
        <p14:creationId xmlns:p14="http://schemas.microsoft.com/office/powerpoint/2010/main" val="2453931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5D149E-358D-2440-BDD5-072440F2B74A}" type="slidenum">
              <a:rPr lang="en-US" smtClean="0"/>
              <a:t>4</a:t>
            </a:fld>
            <a:endParaRPr lang="en-US" dirty="0"/>
          </a:p>
        </p:txBody>
      </p:sp>
    </p:spTree>
    <p:extLst>
      <p:ext uri="{BB962C8B-B14F-4D97-AF65-F5344CB8AC3E}">
        <p14:creationId xmlns:p14="http://schemas.microsoft.com/office/powerpoint/2010/main" val="579595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5</a:t>
            </a:fld>
            <a:endParaRPr lang="en-US" dirty="0"/>
          </a:p>
        </p:txBody>
      </p:sp>
    </p:spTree>
    <p:extLst>
      <p:ext uri="{BB962C8B-B14F-4D97-AF65-F5344CB8AC3E}">
        <p14:creationId xmlns:p14="http://schemas.microsoft.com/office/powerpoint/2010/main" val="1339415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6</a:t>
            </a:fld>
            <a:endParaRPr lang="en-US" dirty="0"/>
          </a:p>
        </p:txBody>
      </p:sp>
    </p:spTree>
    <p:extLst>
      <p:ext uri="{BB962C8B-B14F-4D97-AF65-F5344CB8AC3E}">
        <p14:creationId xmlns:p14="http://schemas.microsoft.com/office/powerpoint/2010/main" val="2365477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5D149E-358D-2440-BDD5-072440F2B74A}" type="slidenum">
              <a:rPr lang="en-US" smtClean="0"/>
              <a:t>7</a:t>
            </a:fld>
            <a:endParaRPr lang="en-US" dirty="0"/>
          </a:p>
        </p:txBody>
      </p:sp>
    </p:spTree>
    <p:extLst>
      <p:ext uri="{BB962C8B-B14F-4D97-AF65-F5344CB8AC3E}">
        <p14:creationId xmlns:p14="http://schemas.microsoft.com/office/powerpoint/2010/main" val="1009020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5D149E-358D-2440-BDD5-072440F2B74A}" type="slidenum">
              <a:rPr lang="en-US" smtClean="0"/>
              <a:t>8</a:t>
            </a:fld>
            <a:endParaRPr lang="en-US" dirty="0"/>
          </a:p>
        </p:txBody>
      </p:sp>
    </p:spTree>
    <p:extLst>
      <p:ext uri="{BB962C8B-B14F-4D97-AF65-F5344CB8AC3E}">
        <p14:creationId xmlns:p14="http://schemas.microsoft.com/office/powerpoint/2010/main" val="4053752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9</a:t>
            </a:fld>
            <a:endParaRPr lang="en-US" dirty="0"/>
          </a:p>
        </p:txBody>
      </p:sp>
    </p:spTree>
    <p:extLst>
      <p:ext uri="{BB962C8B-B14F-4D97-AF65-F5344CB8AC3E}">
        <p14:creationId xmlns:p14="http://schemas.microsoft.com/office/powerpoint/2010/main" val="337715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5D149E-358D-2440-BDD5-072440F2B74A}" type="slidenum">
              <a:rPr lang="en-US" smtClean="0"/>
              <a:t>10</a:t>
            </a:fld>
            <a:endParaRPr lang="en-US" dirty="0"/>
          </a:p>
        </p:txBody>
      </p:sp>
    </p:spTree>
    <p:extLst>
      <p:ext uri="{BB962C8B-B14F-4D97-AF65-F5344CB8AC3E}">
        <p14:creationId xmlns:p14="http://schemas.microsoft.com/office/powerpoint/2010/main" val="1957106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5D149E-358D-2440-BDD5-072440F2B74A}" type="slidenum">
              <a:rPr lang="en-US" smtClean="0"/>
              <a:t>11</a:t>
            </a:fld>
            <a:endParaRPr lang="en-US" dirty="0"/>
          </a:p>
        </p:txBody>
      </p:sp>
    </p:spTree>
    <p:extLst>
      <p:ext uri="{BB962C8B-B14F-4D97-AF65-F5344CB8AC3E}">
        <p14:creationId xmlns:p14="http://schemas.microsoft.com/office/powerpoint/2010/main" val="2825143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5D149E-358D-2440-BDD5-072440F2B74A}" type="slidenum">
              <a:rPr lang="en-US" smtClean="0"/>
              <a:t>12</a:t>
            </a:fld>
            <a:endParaRPr lang="en-US" dirty="0"/>
          </a:p>
        </p:txBody>
      </p:sp>
    </p:spTree>
    <p:extLst>
      <p:ext uri="{BB962C8B-B14F-4D97-AF65-F5344CB8AC3E}">
        <p14:creationId xmlns:p14="http://schemas.microsoft.com/office/powerpoint/2010/main" val="1874092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13</a:t>
            </a:fld>
            <a:endParaRPr lang="en-US" dirty="0"/>
          </a:p>
        </p:txBody>
      </p:sp>
    </p:spTree>
    <p:extLst>
      <p:ext uri="{BB962C8B-B14F-4D97-AF65-F5344CB8AC3E}">
        <p14:creationId xmlns:p14="http://schemas.microsoft.com/office/powerpoint/2010/main" val="878838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14</a:t>
            </a:fld>
            <a:endParaRPr lang="en-US" dirty="0"/>
          </a:p>
        </p:txBody>
      </p:sp>
    </p:spTree>
    <p:extLst>
      <p:ext uri="{BB962C8B-B14F-4D97-AF65-F5344CB8AC3E}">
        <p14:creationId xmlns:p14="http://schemas.microsoft.com/office/powerpoint/2010/main" val="1958623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15</a:t>
            </a:fld>
            <a:endParaRPr lang="en-US" dirty="0"/>
          </a:p>
        </p:txBody>
      </p:sp>
    </p:spTree>
    <p:extLst>
      <p:ext uri="{BB962C8B-B14F-4D97-AF65-F5344CB8AC3E}">
        <p14:creationId xmlns:p14="http://schemas.microsoft.com/office/powerpoint/2010/main" val="3074207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16</a:t>
            </a:fld>
            <a:endParaRPr lang="en-US" dirty="0"/>
          </a:p>
        </p:txBody>
      </p:sp>
    </p:spTree>
    <p:extLst>
      <p:ext uri="{BB962C8B-B14F-4D97-AF65-F5344CB8AC3E}">
        <p14:creationId xmlns:p14="http://schemas.microsoft.com/office/powerpoint/2010/main" val="850823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17</a:t>
            </a:fld>
            <a:endParaRPr lang="en-US" dirty="0"/>
          </a:p>
        </p:txBody>
      </p:sp>
    </p:spTree>
    <p:extLst>
      <p:ext uri="{BB962C8B-B14F-4D97-AF65-F5344CB8AC3E}">
        <p14:creationId xmlns:p14="http://schemas.microsoft.com/office/powerpoint/2010/main" val="3722177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18</a:t>
            </a:fld>
            <a:endParaRPr lang="en-US" dirty="0"/>
          </a:p>
        </p:txBody>
      </p:sp>
    </p:spTree>
    <p:extLst>
      <p:ext uri="{BB962C8B-B14F-4D97-AF65-F5344CB8AC3E}">
        <p14:creationId xmlns:p14="http://schemas.microsoft.com/office/powerpoint/2010/main" val="2049703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5D149E-358D-2440-BDD5-072440F2B74A}" type="slidenum">
              <a:rPr lang="en-US" smtClean="0"/>
              <a:t>19</a:t>
            </a:fld>
            <a:endParaRPr lang="en-US" dirty="0"/>
          </a:p>
        </p:txBody>
      </p:sp>
    </p:spTree>
    <p:extLst>
      <p:ext uri="{BB962C8B-B14F-4D97-AF65-F5344CB8AC3E}">
        <p14:creationId xmlns:p14="http://schemas.microsoft.com/office/powerpoint/2010/main" val="20392774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20</a:t>
            </a:fld>
            <a:endParaRPr lang="en-US" dirty="0"/>
          </a:p>
        </p:txBody>
      </p:sp>
    </p:spTree>
    <p:extLst>
      <p:ext uri="{BB962C8B-B14F-4D97-AF65-F5344CB8AC3E}">
        <p14:creationId xmlns:p14="http://schemas.microsoft.com/office/powerpoint/2010/main" val="3850172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21</a:t>
            </a:fld>
            <a:endParaRPr lang="en-US" dirty="0"/>
          </a:p>
        </p:txBody>
      </p:sp>
    </p:spTree>
    <p:extLst>
      <p:ext uri="{BB962C8B-B14F-4D97-AF65-F5344CB8AC3E}">
        <p14:creationId xmlns:p14="http://schemas.microsoft.com/office/powerpoint/2010/main" val="14910245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22</a:t>
            </a:fld>
            <a:endParaRPr lang="en-US" dirty="0"/>
          </a:p>
        </p:txBody>
      </p:sp>
    </p:spTree>
    <p:extLst>
      <p:ext uri="{BB962C8B-B14F-4D97-AF65-F5344CB8AC3E}">
        <p14:creationId xmlns:p14="http://schemas.microsoft.com/office/powerpoint/2010/main" val="2117967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5D149E-358D-2440-BDD5-072440F2B74A}" type="slidenum">
              <a:rPr lang="en-US" smtClean="0"/>
              <a:t>23</a:t>
            </a:fld>
            <a:endParaRPr lang="en-US" dirty="0"/>
          </a:p>
        </p:txBody>
      </p:sp>
    </p:spTree>
    <p:extLst>
      <p:ext uri="{BB962C8B-B14F-4D97-AF65-F5344CB8AC3E}">
        <p14:creationId xmlns:p14="http://schemas.microsoft.com/office/powerpoint/2010/main" val="25745651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ght Title Slide">
    <p:spTree>
      <p:nvGrpSpPr>
        <p:cNvPr id="1" name=""/>
        <p:cNvGrpSpPr/>
        <p:nvPr/>
      </p:nvGrpSpPr>
      <p:grpSpPr>
        <a:xfrm>
          <a:off x="0" y="0"/>
          <a:ext cx="0" cy="0"/>
          <a:chOff x="0" y="0"/>
          <a:chExt cx="0" cy="0"/>
        </a:xfrm>
      </p:grpSpPr>
      <p:pic>
        <p:nvPicPr>
          <p:cNvPr id="7" name="5. Picture">
            <a:extLst>
              <a:ext uri="{FF2B5EF4-FFF2-40B4-BE49-F238E27FC236}">
                <a16:creationId xmlns:a16="http://schemas.microsoft.com/office/drawing/2014/main" id="{C5602FD7-1231-064E-CF9F-7F8C08F8EFE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4" name="4. Logo">
            <a:extLst>
              <a:ext uri="{FF2B5EF4-FFF2-40B4-BE49-F238E27FC236}">
                <a16:creationId xmlns:a16="http://schemas.microsoft.com/office/drawing/2014/main" id="{4504F269-56E3-639E-F1B1-41EEC4813B5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06400" y="5787179"/>
            <a:ext cx="1954059" cy="567737"/>
          </a:xfrm>
          <a:prstGeom prst="rect">
            <a:avLst/>
          </a:prstGeom>
        </p:spPr>
      </p:pic>
      <p:sp>
        <p:nvSpPr>
          <p:cNvPr id="15" name="3. Subtitle Placeholder">
            <a:extLst>
              <a:ext uri="{FF2B5EF4-FFF2-40B4-BE49-F238E27FC236}">
                <a16:creationId xmlns:a16="http://schemas.microsoft.com/office/drawing/2014/main" id="{B933CDFE-7FC5-932E-CB7F-3B49EC1A0FCA}"/>
              </a:ext>
            </a:extLst>
          </p:cNvPr>
          <p:cNvSpPr>
            <a:spLocks noGrp="1"/>
          </p:cNvSpPr>
          <p:nvPr>
            <p:ph type="subTitle" idx="1" hasCustomPrompt="1"/>
          </p:nvPr>
        </p:nvSpPr>
        <p:spPr>
          <a:xfrm>
            <a:off x="406400" y="3707702"/>
            <a:ext cx="9144000" cy="1655762"/>
          </a:xfrm>
          <a:prstGeom prst="rect">
            <a:avLst/>
          </a:prstGeom>
        </p:spPr>
        <p:txBody>
          <a:bodyPr>
            <a:normAutofit/>
          </a:bodyPr>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lvl1pPr>
          </a:lstStyle>
          <a:p>
            <a:r>
              <a:rPr lang="en-GB" dirty="0"/>
              <a:t>Insert headline here. </a:t>
            </a:r>
            <a:br>
              <a:rPr lang="en-GB" dirty="0"/>
            </a:br>
            <a:r>
              <a:rPr lang="en-GB" dirty="0"/>
              <a:t>Should be between </a:t>
            </a:r>
            <a:br>
              <a:rPr lang="en-GB" dirty="0"/>
            </a:br>
            <a:r>
              <a:rPr lang="en-GB" dirty="0"/>
              <a:t>1-3 lines max. </a:t>
            </a:r>
            <a:endParaRPr lang="en-US" dirty="0"/>
          </a:p>
        </p:txBody>
      </p:sp>
      <p:sp>
        <p:nvSpPr>
          <p:cNvPr id="16" name="1. Section Title Placeholder">
            <a:extLst>
              <a:ext uri="{FF2B5EF4-FFF2-40B4-BE49-F238E27FC236}">
                <a16:creationId xmlns:a16="http://schemas.microsoft.com/office/drawing/2014/main" id="{7CE02850-963E-BCA7-D70C-3BCCF65A0640}"/>
              </a:ext>
            </a:extLst>
          </p:cNvPr>
          <p:cNvSpPr>
            <a:spLocks noGrp="1"/>
          </p:cNvSpPr>
          <p:nvPr>
            <p:ph type="body" idx="10" hasCustomPrompt="1"/>
          </p:nvPr>
        </p:nvSpPr>
        <p:spPr>
          <a:xfrm>
            <a:off x="406400" y="698182"/>
            <a:ext cx="9154160" cy="244682"/>
          </a:xfrm>
          <a:prstGeom prst="rect">
            <a:avLst/>
          </a:prstGeom>
        </p:spPr>
        <p:txBody>
          <a:bodyPr wrap="square">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SECTION TITLE</a:t>
            </a:r>
          </a:p>
        </p:txBody>
      </p:sp>
    </p:spTree>
    <p:extLst>
      <p:ext uri="{BB962C8B-B14F-4D97-AF65-F5344CB8AC3E}">
        <p14:creationId xmlns:p14="http://schemas.microsoft.com/office/powerpoint/2010/main" val="2792727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ight Title Slide_Image">
    <p:spTree>
      <p:nvGrpSpPr>
        <p:cNvPr id="1" name=""/>
        <p:cNvGrpSpPr/>
        <p:nvPr/>
      </p:nvGrpSpPr>
      <p:grpSpPr>
        <a:xfrm>
          <a:off x="0" y="0"/>
          <a:ext cx="0" cy="0"/>
          <a:chOff x="0" y="0"/>
          <a:chExt cx="0" cy="0"/>
        </a:xfrm>
      </p:grpSpPr>
      <p:pic>
        <p:nvPicPr>
          <p:cNvPr id="7" name="6. Background">
            <a:extLst>
              <a:ext uri="{FF2B5EF4-FFF2-40B4-BE49-F238E27FC236}">
                <a16:creationId xmlns:a16="http://schemas.microsoft.com/office/drawing/2014/main" id="{C5602FD7-1231-064E-CF9F-7F8C08F8EFE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89600" cy="6856650"/>
          </a:xfrm>
          <a:prstGeom prst="rect">
            <a:avLst/>
          </a:prstGeom>
        </p:spPr>
      </p:pic>
      <p:pic>
        <p:nvPicPr>
          <p:cNvPr id="11" name="5. Logo">
            <a:extLst>
              <a:ext uri="{FF2B5EF4-FFF2-40B4-BE49-F238E27FC236}">
                <a16:creationId xmlns:a16="http://schemas.microsoft.com/office/drawing/2014/main" id="{57E62669-0C8C-8C81-1274-25D65572689A}"/>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06400" y="5787179"/>
            <a:ext cx="1954059" cy="567737"/>
          </a:xfrm>
          <a:prstGeom prst="rect">
            <a:avLst/>
          </a:prstGeom>
        </p:spPr>
      </p:pic>
      <p:sp>
        <p:nvSpPr>
          <p:cNvPr id="10" name="4. Picture Placeholder">
            <a:extLst>
              <a:ext uri="{FF2B5EF4-FFF2-40B4-BE49-F238E27FC236}">
                <a16:creationId xmlns:a16="http://schemas.microsoft.com/office/drawing/2014/main" id="{C992F3AA-2026-24C9-831B-F66B099808AB}"/>
              </a:ext>
            </a:extLst>
          </p:cNvPr>
          <p:cNvSpPr>
            <a:spLocks noGrp="1"/>
          </p:cNvSpPr>
          <p:nvPr>
            <p:ph type="pic" idx="11" hasCustomPrompt="1"/>
          </p:nvPr>
        </p:nvSpPr>
        <p:spPr>
          <a:xfrm>
            <a:off x="7656738" y="0"/>
            <a:ext cx="4542379" cy="6858000"/>
          </a:xfrm>
          <a:custGeom>
            <a:avLst/>
            <a:gdLst>
              <a:gd name="connsiteX0" fmla="*/ 1896887 w 4542379"/>
              <a:gd name="connsiteY0" fmla="*/ 0 h 6858000"/>
              <a:gd name="connsiteX1" fmla="*/ 4542379 w 4542379"/>
              <a:gd name="connsiteY1" fmla="*/ 0 h 6858000"/>
              <a:gd name="connsiteX2" fmla="*/ 4542379 w 4542379"/>
              <a:gd name="connsiteY2" fmla="*/ 6858000 h 6858000"/>
              <a:gd name="connsiteX3" fmla="*/ 2609965 w 4542379"/>
              <a:gd name="connsiteY3" fmla="*/ 6858000 h 6858000"/>
              <a:gd name="connsiteX4" fmla="*/ 0 w 4542379"/>
              <a:gd name="connsiteY4" fmla="*/ 177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2379" h="6858000">
                <a:moveTo>
                  <a:pt x="1896887" y="0"/>
                </a:moveTo>
                <a:lnTo>
                  <a:pt x="4542379" y="0"/>
                </a:lnTo>
                <a:lnTo>
                  <a:pt x="4542379" y="6858000"/>
                </a:lnTo>
                <a:lnTo>
                  <a:pt x="2609965" y="6858000"/>
                </a:lnTo>
                <a:lnTo>
                  <a:pt x="0" y="1778000"/>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15" name="3. Subtitle Placeholder">
            <a:extLst>
              <a:ext uri="{FF2B5EF4-FFF2-40B4-BE49-F238E27FC236}">
                <a16:creationId xmlns:a16="http://schemas.microsoft.com/office/drawing/2014/main" id="{B933CDFE-7FC5-932E-CB7F-3B49EC1A0FCA}"/>
              </a:ext>
            </a:extLst>
          </p:cNvPr>
          <p:cNvSpPr>
            <a:spLocks noGrp="1"/>
          </p:cNvSpPr>
          <p:nvPr>
            <p:ph type="subTitle" idx="1" hasCustomPrompt="1"/>
          </p:nvPr>
        </p:nvSpPr>
        <p:spPr>
          <a:xfrm>
            <a:off x="406400" y="3707702"/>
            <a:ext cx="9144000" cy="1655762"/>
          </a:xfrm>
          <a:prstGeom prst="rect">
            <a:avLst/>
          </a:prstGeom>
        </p:spPr>
        <p:txBody>
          <a:bodyPr>
            <a:normAutofit/>
          </a:bodyPr>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lvl1pPr>
          </a:lstStyle>
          <a:p>
            <a:r>
              <a:rPr lang="en-GB" dirty="0"/>
              <a:t>Insert headline here. </a:t>
            </a:r>
            <a:br>
              <a:rPr lang="en-GB" dirty="0"/>
            </a:br>
            <a:r>
              <a:rPr lang="en-GB" dirty="0"/>
              <a:t>Should be between </a:t>
            </a:r>
            <a:br>
              <a:rPr lang="en-GB" dirty="0"/>
            </a:br>
            <a:r>
              <a:rPr lang="en-GB" dirty="0"/>
              <a:t>1-3 lines max. </a:t>
            </a:r>
            <a:endParaRPr lang="en-US" dirty="0"/>
          </a:p>
        </p:txBody>
      </p:sp>
      <p:sp>
        <p:nvSpPr>
          <p:cNvPr id="3" name="1. Section Title Placeholder">
            <a:extLst>
              <a:ext uri="{FF2B5EF4-FFF2-40B4-BE49-F238E27FC236}">
                <a16:creationId xmlns:a16="http://schemas.microsoft.com/office/drawing/2014/main" id="{9AA4F300-E495-F297-DBF6-81920AD6E66B}"/>
              </a:ext>
            </a:extLst>
          </p:cNvPr>
          <p:cNvSpPr>
            <a:spLocks noGrp="1"/>
          </p:cNvSpPr>
          <p:nvPr>
            <p:ph type="body" idx="10" hasCustomPrompt="1"/>
          </p:nvPr>
        </p:nvSpPr>
        <p:spPr>
          <a:xfrm>
            <a:off x="406400" y="698182"/>
            <a:ext cx="9154160" cy="244682"/>
          </a:xfrm>
          <a:prstGeom prst="rect">
            <a:avLst/>
          </a:prstGeom>
        </p:spPr>
        <p:txBody>
          <a:bodyPr wrap="square">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SECTION TITLE</a:t>
            </a:r>
          </a:p>
        </p:txBody>
      </p:sp>
    </p:spTree>
    <p:extLst>
      <p:ext uri="{BB962C8B-B14F-4D97-AF65-F5344CB8AC3E}">
        <p14:creationId xmlns:p14="http://schemas.microsoft.com/office/powerpoint/2010/main" val="41896538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2" name="4. Logo">
            <a:extLst>
              <a:ext uri="{FF2B5EF4-FFF2-40B4-BE49-F238E27FC236}">
                <a16:creationId xmlns:a16="http://schemas.microsoft.com/office/drawing/2014/main" id="{CF67140E-3A47-D241-7182-3577AE6E834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400" y="5787179"/>
            <a:ext cx="1954059" cy="567737"/>
          </a:xfrm>
          <a:prstGeom prst="rect">
            <a:avLst/>
          </a:prstGeom>
        </p:spPr>
      </p:pic>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15" name="1. Accent Copy Placeholder">
            <a:extLst>
              <a:ext uri="{FF2B5EF4-FFF2-40B4-BE49-F238E27FC236}">
                <a16:creationId xmlns:a16="http://schemas.microsoft.com/office/drawing/2014/main" id="{557561D6-159E-FCBC-EAD3-DCD31BFEE6F4}"/>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32175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5. Logo">
            <a:extLst>
              <a:ext uri="{FF2B5EF4-FFF2-40B4-BE49-F238E27FC236}">
                <a16:creationId xmlns:a16="http://schemas.microsoft.com/office/drawing/2014/main" id="{A515ED49-4E96-5229-9B8D-AF4FBD70AE0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400" y="5787179"/>
            <a:ext cx="1954059" cy="567737"/>
          </a:xfrm>
          <a:prstGeom prst="rect">
            <a:avLst/>
          </a:prstGeom>
        </p:spPr>
      </p:pic>
      <p:sp>
        <p:nvSpPr>
          <p:cNvPr id="3" name="4. Content Placeholder (2)">
            <a:extLst>
              <a:ext uri="{FF2B5EF4-FFF2-40B4-BE49-F238E27FC236}">
                <a16:creationId xmlns:a16="http://schemas.microsoft.com/office/drawing/2014/main" id="{53C047A4-2E76-022B-2525-898053FDCC63}"/>
              </a:ext>
            </a:extLst>
          </p:cNvPr>
          <p:cNvSpPr>
            <a:spLocks noGrp="1"/>
          </p:cNvSpPr>
          <p:nvPr>
            <p:ph sz="half" idx="11" hasCustomPrompt="1"/>
          </p:nvPr>
        </p:nvSpPr>
        <p:spPr>
          <a:xfrm>
            <a:off x="6103620" y="1310641"/>
            <a:ext cx="5181600" cy="4378959"/>
          </a:xfrm>
          <a:prstGeom prst="rect">
            <a:avLst/>
          </a:prstGeom>
        </p:spPr>
        <p:txBody>
          <a:bodyPr>
            <a:normAutofit/>
          </a:bodyPr>
          <a:lstStyle>
            <a:lvl1pPr>
              <a:defRPr sz="2400"/>
            </a:lvl1pPr>
            <a:lvl2pPr>
              <a:defRPr sz="1400"/>
            </a:lvl2pPr>
            <a:lvl3pPr>
              <a:defRPr sz="1200"/>
            </a:lvl3pPr>
            <a:lvl4pPr>
              <a:defRPr sz="1100"/>
            </a:lvl4pPr>
            <a:lvl5pPr>
              <a:defRPr sz="1100"/>
            </a:lvl5pPr>
          </a:lstStyle>
          <a:p>
            <a:pPr lvl="0"/>
            <a:r>
              <a:rPr lang="en-US" dirty="0"/>
              <a:t>Click to add text</a:t>
            </a:r>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hasCustomPrompt="1"/>
          </p:nvPr>
        </p:nvSpPr>
        <p:spPr>
          <a:xfrm>
            <a:off x="502920" y="1310641"/>
            <a:ext cx="5181600" cy="4378959"/>
          </a:xfrm>
          <a:prstGeom prst="rect">
            <a:avLst/>
          </a:prstGeom>
        </p:spPr>
        <p:txBody>
          <a:bodyPr>
            <a:normAutofit/>
          </a:bodyPr>
          <a:lstStyle>
            <a:lvl1pPr>
              <a:defRPr sz="2400"/>
            </a:lvl1pPr>
            <a:lvl2pPr>
              <a:defRPr sz="1400"/>
            </a:lvl2pPr>
            <a:lvl3pPr>
              <a:defRPr sz="1200"/>
            </a:lvl3pPr>
            <a:lvl4pPr>
              <a:defRPr sz="1100"/>
            </a:lvl4pPr>
            <a:lvl5pPr>
              <a:defRPr sz="1100"/>
            </a:lvl5pPr>
          </a:lstStyle>
          <a:p>
            <a:pPr lvl="0"/>
            <a:r>
              <a:rPr lang="en-US" dirty="0"/>
              <a:t>Click to add text</a:t>
            </a:r>
          </a:p>
        </p:txBody>
      </p:sp>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2" name="1. Accent Copy Placeholder">
            <a:extLst>
              <a:ext uri="{FF2B5EF4-FFF2-40B4-BE49-F238E27FC236}">
                <a16:creationId xmlns:a16="http://schemas.microsoft.com/office/drawing/2014/main" id="{5A211E00-435D-6B93-A948-8B711ACD8468}"/>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15197407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pic>
        <p:nvPicPr>
          <p:cNvPr id="8" name="9. Logo">
            <a:extLst>
              <a:ext uri="{FF2B5EF4-FFF2-40B4-BE49-F238E27FC236}">
                <a16:creationId xmlns:a16="http://schemas.microsoft.com/office/drawing/2014/main" id="{A515ED49-4E96-5229-9B8D-AF4FBD70AE0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400" y="5787179"/>
            <a:ext cx="1954059" cy="567737"/>
          </a:xfrm>
          <a:prstGeom prst="rect">
            <a:avLst/>
          </a:prstGeom>
        </p:spPr>
      </p:pic>
      <p:sp>
        <p:nvSpPr>
          <p:cNvPr id="16" name="8. Text Box Placeholder (3)">
            <a:extLst>
              <a:ext uri="{FF2B5EF4-FFF2-40B4-BE49-F238E27FC236}">
                <a16:creationId xmlns:a16="http://schemas.microsoft.com/office/drawing/2014/main" id="{D584B818-73B8-22FE-5635-36F576CEABCF}"/>
              </a:ext>
            </a:extLst>
          </p:cNvPr>
          <p:cNvSpPr>
            <a:spLocks noGrp="1"/>
          </p:cNvSpPr>
          <p:nvPr>
            <p:ph type="body" sz="quarter" idx="21" hasCustomPrompt="1"/>
          </p:nvPr>
        </p:nvSpPr>
        <p:spPr>
          <a:xfrm>
            <a:off x="8713782" y="4400389"/>
            <a:ext cx="2520475" cy="981075"/>
          </a:xfrm>
        </p:spPr>
        <p:txBody>
          <a:bodyPr>
            <a:noAutofit/>
          </a:bodyPr>
          <a:lstStyle>
            <a:lvl1pPr marL="0" indent="0">
              <a:lnSpc>
                <a:spcPct val="100000"/>
              </a:lnSpc>
              <a:buNone/>
              <a:defRPr sz="1400"/>
            </a:lvl1pPr>
          </a:lstStyle>
          <a:p>
            <a:r>
              <a:rPr lang="en-GB" dirty="0"/>
              <a:t>Insert sub copy here.</a:t>
            </a:r>
          </a:p>
        </p:txBody>
      </p:sp>
      <p:sp>
        <p:nvSpPr>
          <p:cNvPr id="9" name="7. Content Placeholder (3)">
            <a:extLst>
              <a:ext uri="{FF2B5EF4-FFF2-40B4-BE49-F238E27FC236}">
                <a16:creationId xmlns:a16="http://schemas.microsoft.com/office/drawing/2014/main" id="{5565E762-8883-AB43-D811-12B759024A9D}"/>
              </a:ext>
            </a:extLst>
          </p:cNvPr>
          <p:cNvSpPr>
            <a:spLocks noGrp="1"/>
          </p:cNvSpPr>
          <p:nvPr>
            <p:ph sz="half" idx="16"/>
          </p:nvPr>
        </p:nvSpPr>
        <p:spPr>
          <a:xfrm>
            <a:off x="8714257" y="1637090"/>
            <a:ext cx="2520000" cy="2520000"/>
          </a:xfrm>
          <a:prstGeom prst="rect">
            <a:avLst/>
          </a:prstGeom>
        </p:spPr>
        <p:txBody>
          <a:bodyPr>
            <a:normAutofit/>
          </a:bodyPr>
          <a:lstStyle>
            <a:lvl1pPr>
              <a:defRPr sz="1600"/>
            </a:lvl1pPr>
          </a:lstStyle>
          <a:p>
            <a:pPr lvl="0"/>
            <a:endParaRPr lang="en-US" dirty="0"/>
          </a:p>
        </p:txBody>
      </p:sp>
      <p:sp>
        <p:nvSpPr>
          <p:cNvPr id="13" name="6. Text Box Placeholder (2)">
            <a:extLst>
              <a:ext uri="{FF2B5EF4-FFF2-40B4-BE49-F238E27FC236}">
                <a16:creationId xmlns:a16="http://schemas.microsoft.com/office/drawing/2014/main" id="{005774E2-5CA0-1157-5F43-7B5C9996EFC0}"/>
              </a:ext>
            </a:extLst>
          </p:cNvPr>
          <p:cNvSpPr>
            <a:spLocks noGrp="1"/>
          </p:cNvSpPr>
          <p:nvPr>
            <p:ph type="body" sz="quarter" idx="19" hasCustomPrompt="1"/>
          </p:nvPr>
        </p:nvSpPr>
        <p:spPr>
          <a:xfrm>
            <a:off x="4835525" y="4351119"/>
            <a:ext cx="2520950" cy="1014413"/>
          </a:xfrm>
        </p:spPr>
        <p:txBody>
          <a:bodyPr>
            <a:noAutofit/>
          </a:bodyPr>
          <a:lstStyle>
            <a:lvl1pPr>
              <a:lnSpc>
                <a:spcPct val="100000"/>
              </a:lnSpc>
              <a:defRPr sz="1400"/>
            </a:lvl1pPr>
          </a:lstStyle>
          <a:p>
            <a:r>
              <a:rPr lang="en-GB" dirty="0"/>
              <a:t>Insert sub copy here.</a:t>
            </a:r>
          </a:p>
        </p:txBody>
      </p:sp>
      <p:sp>
        <p:nvSpPr>
          <p:cNvPr id="4" name="5. Content Placeholder (2)">
            <a:extLst>
              <a:ext uri="{FF2B5EF4-FFF2-40B4-BE49-F238E27FC236}">
                <a16:creationId xmlns:a16="http://schemas.microsoft.com/office/drawing/2014/main" id="{A2B13861-080E-609A-01A7-5EDC25A0B0FF}"/>
              </a:ext>
            </a:extLst>
          </p:cNvPr>
          <p:cNvSpPr>
            <a:spLocks noGrp="1"/>
          </p:cNvSpPr>
          <p:nvPr>
            <p:ph sz="half" idx="15"/>
          </p:nvPr>
        </p:nvSpPr>
        <p:spPr>
          <a:xfrm>
            <a:off x="4836000" y="1637090"/>
            <a:ext cx="2520000" cy="2520000"/>
          </a:xfrm>
          <a:prstGeom prst="rect">
            <a:avLst/>
          </a:prstGeom>
        </p:spPr>
        <p:txBody>
          <a:bodyPr>
            <a:normAutofit/>
          </a:bodyPr>
          <a:lstStyle>
            <a:lvl1pPr>
              <a:defRPr sz="1600"/>
            </a:lvl1pPr>
          </a:lstStyle>
          <a:p>
            <a:pPr lvl="0"/>
            <a:endParaRPr lang="en-US" dirty="0"/>
          </a:p>
        </p:txBody>
      </p:sp>
      <p:sp>
        <p:nvSpPr>
          <p:cNvPr id="15" name="4. Text Box Placeholder (1)">
            <a:extLst>
              <a:ext uri="{FF2B5EF4-FFF2-40B4-BE49-F238E27FC236}">
                <a16:creationId xmlns:a16="http://schemas.microsoft.com/office/drawing/2014/main" id="{6D6CB8B4-9C8E-A2FA-558C-30A5D0827004}"/>
              </a:ext>
            </a:extLst>
          </p:cNvPr>
          <p:cNvSpPr>
            <a:spLocks noGrp="1"/>
          </p:cNvSpPr>
          <p:nvPr>
            <p:ph type="body" sz="quarter" idx="20" hasCustomPrompt="1"/>
          </p:nvPr>
        </p:nvSpPr>
        <p:spPr>
          <a:xfrm>
            <a:off x="967069" y="4351119"/>
            <a:ext cx="2520950" cy="1014413"/>
          </a:xfrm>
        </p:spPr>
        <p:txBody>
          <a:bodyPr>
            <a:noAutofit/>
          </a:bodyPr>
          <a:lstStyle>
            <a:lvl1pPr>
              <a:lnSpc>
                <a:spcPct val="100000"/>
              </a:lnSpc>
              <a:defRPr sz="1400"/>
            </a:lvl1pPr>
          </a:lstStyle>
          <a:p>
            <a:r>
              <a:rPr lang="en-GB" dirty="0"/>
              <a:t>Insert sub copy here.</a:t>
            </a:r>
          </a:p>
        </p:txBody>
      </p:sp>
      <p:sp>
        <p:nvSpPr>
          <p:cNvPr id="3" name="3. Content Placeholder (1)">
            <a:extLst>
              <a:ext uri="{FF2B5EF4-FFF2-40B4-BE49-F238E27FC236}">
                <a16:creationId xmlns:a16="http://schemas.microsoft.com/office/drawing/2014/main" id="{A162B99D-4A4D-B778-5FD2-9F4A22B0B3AA}"/>
              </a:ext>
            </a:extLst>
          </p:cNvPr>
          <p:cNvSpPr>
            <a:spLocks noGrp="1"/>
          </p:cNvSpPr>
          <p:nvPr>
            <p:ph sz="half" idx="14"/>
          </p:nvPr>
        </p:nvSpPr>
        <p:spPr>
          <a:xfrm>
            <a:off x="968019" y="1636464"/>
            <a:ext cx="2520000" cy="2520000"/>
          </a:xfrm>
          <a:prstGeom prst="rect">
            <a:avLst/>
          </a:prstGeom>
        </p:spPr>
        <p:txBody>
          <a:bodyPr>
            <a:normAutofit/>
          </a:bodyPr>
          <a:lstStyle>
            <a:lvl1pPr>
              <a:defRPr sz="1600"/>
            </a:lvl1pPr>
          </a:lstStyle>
          <a:p>
            <a:pPr lvl="0"/>
            <a:endParaRPr lang="en-US" dirty="0"/>
          </a:p>
        </p:txBody>
      </p:sp>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2" name="1. Accent Copy Placeholder">
            <a:extLst>
              <a:ext uri="{FF2B5EF4-FFF2-40B4-BE49-F238E27FC236}">
                <a16:creationId xmlns:a16="http://schemas.microsoft.com/office/drawing/2014/main" id="{5A211E00-435D-6B93-A948-8B711ACD8468}"/>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40103545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8" name="13. Logo">
            <a:extLst>
              <a:ext uri="{FF2B5EF4-FFF2-40B4-BE49-F238E27FC236}">
                <a16:creationId xmlns:a16="http://schemas.microsoft.com/office/drawing/2014/main" id="{A515ED49-4E96-5229-9B8D-AF4FBD70AE0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400" y="5787179"/>
            <a:ext cx="1954059" cy="567737"/>
          </a:xfrm>
          <a:prstGeom prst="rect">
            <a:avLst/>
          </a:prstGeom>
        </p:spPr>
      </p:pic>
      <p:sp>
        <p:nvSpPr>
          <p:cNvPr id="25" name="12. Text Box Placeholder (5)">
            <a:extLst>
              <a:ext uri="{FF2B5EF4-FFF2-40B4-BE49-F238E27FC236}">
                <a16:creationId xmlns:a16="http://schemas.microsoft.com/office/drawing/2014/main" id="{5B5E5E04-BF9B-D216-4E82-268B505C7762}"/>
              </a:ext>
            </a:extLst>
          </p:cNvPr>
          <p:cNvSpPr>
            <a:spLocks noGrp="1"/>
          </p:cNvSpPr>
          <p:nvPr>
            <p:ph type="body" sz="quarter" idx="18" hasCustomPrompt="1"/>
          </p:nvPr>
        </p:nvSpPr>
        <p:spPr>
          <a:xfrm>
            <a:off x="9381803" y="4184005"/>
            <a:ext cx="1897133" cy="1066088"/>
          </a:xfrm>
        </p:spPr>
        <p:txBody>
          <a:bodyPr>
            <a:noAutofit/>
          </a:bodyPr>
          <a:lstStyle>
            <a:lvl1pPr marL="0" indent="0">
              <a:lnSpc>
                <a:spcPct val="100000"/>
              </a:lnSpc>
              <a:buNone/>
              <a:defRPr sz="1200"/>
            </a:lvl1pPr>
          </a:lstStyle>
          <a:p>
            <a:r>
              <a:rPr lang="en-GB" dirty="0"/>
              <a:t>Insert sub copy here.</a:t>
            </a:r>
            <a:br>
              <a:rPr lang="en-GB" dirty="0"/>
            </a:br>
            <a:endParaRPr lang="en-GB" dirty="0"/>
          </a:p>
        </p:txBody>
      </p:sp>
      <p:sp>
        <p:nvSpPr>
          <p:cNvPr id="22" name="11. Content Placeholder (5)">
            <a:extLst>
              <a:ext uri="{FF2B5EF4-FFF2-40B4-BE49-F238E27FC236}">
                <a16:creationId xmlns:a16="http://schemas.microsoft.com/office/drawing/2014/main" id="{501AC7BA-028D-FEB6-5469-48EC7AAA9B8E}"/>
              </a:ext>
            </a:extLst>
          </p:cNvPr>
          <p:cNvSpPr>
            <a:spLocks noGrp="1"/>
          </p:cNvSpPr>
          <p:nvPr>
            <p:ph sz="half" idx="16" hasCustomPrompt="1"/>
          </p:nvPr>
        </p:nvSpPr>
        <p:spPr>
          <a:xfrm>
            <a:off x="9392079" y="1849347"/>
            <a:ext cx="1896775" cy="1896775"/>
          </a:xfrm>
          <a:prstGeom prst="rect">
            <a:avLst/>
          </a:prstGeom>
        </p:spPr>
        <p:txBody>
          <a:bodyPr>
            <a:normAutofit/>
          </a:bodyPr>
          <a:lstStyle>
            <a:lvl1pPr>
              <a:defRPr sz="1400"/>
            </a:lvl1pPr>
          </a:lstStyle>
          <a:p>
            <a:pPr lvl="0"/>
            <a:r>
              <a:rPr lang="en-GB" dirty="0"/>
              <a:t>Click to add text </a:t>
            </a:r>
          </a:p>
        </p:txBody>
      </p:sp>
      <p:sp>
        <p:nvSpPr>
          <p:cNvPr id="28" name="10. Text Box Placeholder (4)">
            <a:extLst>
              <a:ext uri="{FF2B5EF4-FFF2-40B4-BE49-F238E27FC236}">
                <a16:creationId xmlns:a16="http://schemas.microsoft.com/office/drawing/2014/main" id="{2CB0A589-1B39-6BFD-833F-C261B79EAB53}"/>
              </a:ext>
            </a:extLst>
          </p:cNvPr>
          <p:cNvSpPr>
            <a:spLocks noGrp="1"/>
          </p:cNvSpPr>
          <p:nvPr>
            <p:ph type="body" sz="quarter" idx="22" hasCustomPrompt="1"/>
          </p:nvPr>
        </p:nvSpPr>
        <p:spPr>
          <a:xfrm>
            <a:off x="7176755" y="4184004"/>
            <a:ext cx="1897133" cy="1066089"/>
          </a:xfrm>
        </p:spPr>
        <p:txBody>
          <a:bodyPr>
            <a:noAutofit/>
          </a:bodyPr>
          <a:lstStyle>
            <a:lvl1pPr marL="0" indent="0">
              <a:lnSpc>
                <a:spcPct val="100000"/>
              </a:lnSpc>
              <a:buNone/>
              <a:defRPr sz="1200"/>
            </a:lvl1pPr>
          </a:lstStyle>
          <a:p>
            <a:r>
              <a:rPr lang="en-GB" dirty="0"/>
              <a:t>Insert sub copy here.</a:t>
            </a:r>
            <a:br>
              <a:rPr lang="en-GB" dirty="0"/>
            </a:br>
            <a:endParaRPr lang="en-GB" dirty="0"/>
          </a:p>
        </p:txBody>
      </p:sp>
      <p:sp>
        <p:nvSpPr>
          <p:cNvPr id="27" name="9. Content Placeholder (4)">
            <a:extLst>
              <a:ext uri="{FF2B5EF4-FFF2-40B4-BE49-F238E27FC236}">
                <a16:creationId xmlns:a16="http://schemas.microsoft.com/office/drawing/2014/main" id="{8EE165B9-5F96-8B7D-65E4-952286A84550}"/>
              </a:ext>
            </a:extLst>
          </p:cNvPr>
          <p:cNvSpPr>
            <a:spLocks noGrp="1"/>
          </p:cNvSpPr>
          <p:nvPr>
            <p:ph sz="half" idx="20" hasCustomPrompt="1"/>
          </p:nvPr>
        </p:nvSpPr>
        <p:spPr>
          <a:xfrm>
            <a:off x="7184550" y="1848721"/>
            <a:ext cx="1896775" cy="1896775"/>
          </a:xfrm>
          <a:prstGeom prst="rect">
            <a:avLst/>
          </a:prstGeom>
        </p:spPr>
        <p:txBody>
          <a:bodyPr>
            <a:normAutofit/>
          </a:bodyPr>
          <a:lstStyle>
            <a:lvl1pPr>
              <a:defRPr sz="1400"/>
            </a:lvl1pPr>
          </a:lstStyle>
          <a:p>
            <a:pPr lvl="0"/>
            <a:r>
              <a:rPr lang="en-GB" dirty="0"/>
              <a:t>Click to add text </a:t>
            </a:r>
          </a:p>
        </p:txBody>
      </p:sp>
      <p:sp>
        <p:nvSpPr>
          <p:cNvPr id="24" name="8. Text Box Placeholder (3)">
            <a:extLst>
              <a:ext uri="{FF2B5EF4-FFF2-40B4-BE49-F238E27FC236}">
                <a16:creationId xmlns:a16="http://schemas.microsoft.com/office/drawing/2014/main" id="{B909112F-AF48-4EF8-641A-9B4E54BA7BB7}"/>
              </a:ext>
            </a:extLst>
          </p:cNvPr>
          <p:cNvSpPr>
            <a:spLocks noGrp="1"/>
          </p:cNvSpPr>
          <p:nvPr>
            <p:ph type="body" sz="quarter" idx="17" hasCustomPrompt="1"/>
          </p:nvPr>
        </p:nvSpPr>
        <p:spPr>
          <a:xfrm>
            <a:off x="4971707" y="4184004"/>
            <a:ext cx="1897133" cy="1066089"/>
          </a:xfrm>
        </p:spPr>
        <p:txBody>
          <a:bodyPr>
            <a:noAutofit/>
          </a:bodyPr>
          <a:lstStyle>
            <a:lvl1pPr marL="0" indent="0">
              <a:lnSpc>
                <a:spcPct val="100000"/>
              </a:lnSpc>
              <a:buNone/>
              <a:defRPr sz="1200"/>
            </a:lvl1pPr>
          </a:lstStyle>
          <a:p>
            <a:r>
              <a:rPr lang="en-GB" dirty="0"/>
              <a:t>Insert sub copy here.</a:t>
            </a:r>
            <a:br>
              <a:rPr lang="en-GB" dirty="0"/>
            </a:br>
            <a:endParaRPr lang="en-GB" dirty="0"/>
          </a:p>
        </p:txBody>
      </p:sp>
      <p:sp>
        <p:nvSpPr>
          <p:cNvPr id="21" name="7. Content Placeholder (3)">
            <a:extLst>
              <a:ext uri="{FF2B5EF4-FFF2-40B4-BE49-F238E27FC236}">
                <a16:creationId xmlns:a16="http://schemas.microsoft.com/office/drawing/2014/main" id="{8FD9DC28-9EA2-992D-B120-466FD3C7D2BA}"/>
              </a:ext>
            </a:extLst>
          </p:cNvPr>
          <p:cNvSpPr>
            <a:spLocks noGrp="1"/>
          </p:cNvSpPr>
          <p:nvPr>
            <p:ph sz="half" idx="15" hasCustomPrompt="1"/>
          </p:nvPr>
        </p:nvSpPr>
        <p:spPr>
          <a:xfrm>
            <a:off x="4977023" y="1849347"/>
            <a:ext cx="1896775" cy="1896775"/>
          </a:xfrm>
          <a:prstGeom prst="rect">
            <a:avLst/>
          </a:prstGeom>
        </p:spPr>
        <p:txBody>
          <a:bodyPr>
            <a:normAutofit/>
          </a:bodyPr>
          <a:lstStyle>
            <a:lvl1pPr>
              <a:defRPr sz="1400"/>
            </a:lvl1pPr>
          </a:lstStyle>
          <a:p>
            <a:pPr lvl="0"/>
            <a:r>
              <a:rPr lang="en-GB" dirty="0"/>
              <a:t>Click to add text </a:t>
            </a:r>
          </a:p>
        </p:txBody>
      </p:sp>
      <p:sp>
        <p:nvSpPr>
          <p:cNvPr id="29" name="6. Text Box Placeholder (2)">
            <a:extLst>
              <a:ext uri="{FF2B5EF4-FFF2-40B4-BE49-F238E27FC236}">
                <a16:creationId xmlns:a16="http://schemas.microsoft.com/office/drawing/2014/main" id="{9DD023BB-AE46-F45D-29CA-0FCB3D08B47F}"/>
              </a:ext>
            </a:extLst>
          </p:cNvPr>
          <p:cNvSpPr>
            <a:spLocks noGrp="1"/>
          </p:cNvSpPr>
          <p:nvPr>
            <p:ph type="body" sz="quarter" idx="23" hasCustomPrompt="1"/>
          </p:nvPr>
        </p:nvSpPr>
        <p:spPr>
          <a:xfrm>
            <a:off x="2766659" y="4184004"/>
            <a:ext cx="1897133" cy="1066089"/>
          </a:xfrm>
        </p:spPr>
        <p:txBody>
          <a:bodyPr>
            <a:noAutofit/>
          </a:bodyPr>
          <a:lstStyle>
            <a:lvl1pPr marL="0" indent="0">
              <a:lnSpc>
                <a:spcPct val="100000"/>
              </a:lnSpc>
              <a:buNone/>
              <a:defRPr sz="1200"/>
            </a:lvl1pPr>
          </a:lstStyle>
          <a:p>
            <a:r>
              <a:rPr lang="en-GB" dirty="0"/>
              <a:t>Insert sub copy here.</a:t>
            </a:r>
            <a:br>
              <a:rPr lang="en-GB" dirty="0"/>
            </a:br>
            <a:endParaRPr lang="en-GB" dirty="0"/>
          </a:p>
        </p:txBody>
      </p:sp>
      <p:sp>
        <p:nvSpPr>
          <p:cNvPr id="26" name="5. Content Placeholder (2)">
            <a:extLst>
              <a:ext uri="{FF2B5EF4-FFF2-40B4-BE49-F238E27FC236}">
                <a16:creationId xmlns:a16="http://schemas.microsoft.com/office/drawing/2014/main" id="{ED255895-B113-E401-DA57-AF0B96D19FEF}"/>
              </a:ext>
            </a:extLst>
          </p:cNvPr>
          <p:cNvSpPr>
            <a:spLocks noGrp="1"/>
          </p:cNvSpPr>
          <p:nvPr>
            <p:ph sz="half" idx="19" hasCustomPrompt="1"/>
          </p:nvPr>
        </p:nvSpPr>
        <p:spPr>
          <a:xfrm>
            <a:off x="2769496" y="1848721"/>
            <a:ext cx="1896775" cy="1896775"/>
          </a:xfrm>
          <a:prstGeom prst="rect">
            <a:avLst/>
          </a:prstGeom>
        </p:spPr>
        <p:txBody>
          <a:bodyPr>
            <a:normAutofit/>
          </a:bodyPr>
          <a:lstStyle>
            <a:lvl1pPr>
              <a:defRPr sz="1400"/>
            </a:lvl1pPr>
          </a:lstStyle>
          <a:p>
            <a:pPr lvl="0"/>
            <a:r>
              <a:rPr lang="en-GB" dirty="0"/>
              <a:t>Click to add text </a:t>
            </a:r>
          </a:p>
        </p:txBody>
      </p:sp>
      <p:sp>
        <p:nvSpPr>
          <p:cNvPr id="23" name="4. Text Box Placeholder (1)">
            <a:extLst>
              <a:ext uri="{FF2B5EF4-FFF2-40B4-BE49-F238E27FC236}">
                <a16:creationId xmlns:a16="http://schemas.microsoft.com/office/drawing/2014/main" id="{DE2407FE-66CE-2109-85B0-365DE8CD245C}"/>
              </a:ext>
            </a:extLst>
          </p:cNvPr>
          <p:cNvSpPr>
            <a:spLocks noGrp="1"/>
          </p:cNvSpPr>
          <p:nvPr>
            <p:ph type="subTitle" idx="1" hasCustomPrompt="1"/>
          </p:nvPr>
        </p:nvSpPr>
        <p:spPr>
          <a:xfrm>
            <a:off x="561968" y="4183085"/>
            <a:ext cx="1896776" cy="1067009"/>
          </a:xfrm>
          <a:prstGeom prst="rect">
            <a:avLst/>
          </a:prstGeom>
        </p:spPr>
        <p:txBody>
          <a:bodyPr>
            <a:normAutofit/>
          </a:bodyPr>
          <a:lstStyle>
            <a:lvl1pPr marL="0" indent="0" algn="l">
              <a:lnSpc>
                <a:spcPct val="100000"/>
              </a:lnSpc>
              <a:spcBef>
                <a:spcPts val="0"/>
              </a:spcBef>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Insert sub copy here.</a:t>
            </a:r>
            <a:br>
              <a:rPr lang="en-GB" dirty="0"/>
            </a:br>
            <a:endParaRPr lang="en-GB" dirty="0"/>
          </a:p>
        </p:txBody>
      </p:sp>
      <p:sp>
        <p:nvSpPr>
          <p:cNvPr id="20" name="3. Content Placeholder (1)">
            <a:extLst>
              <a:ext uri="{FF2B5EF4-FFF2-40B4-BE49-F238E27FC236}">
                <a16:creationId xmlns:a16="http://schemas.microsoft.com/office/drawing/2014/main" id="{9F858169-0C65-5576-989B-052745F4C06A}"/>
              </a:ext>
            </a:extLst>
          </p:cNvPr>
          <p:cNvSpPr>
            <a:spLocks noGrp="1"/>
          </p:cNvSpPr>
          <p:nvPr>
            <p:ph sz="half" idx="14" hasCustomPrompt="1"/>
          </p:nvPr>
        </p:nvSpPr>
        <p:spPr>
          <a:xfrm>
            <a:off x="561969" y="1848721"/>
            <a:ext cx="1896775" cy="1896775"/>
          </a:xfrm>
          <a:prstGeom prst="rect">
            <a:avLst/>
          </a:prstGeom>
        </p:spPr>
        <p:txBody>
          <a:bodyPr>
            <a:normAutofit/>
          </a:bodyPr>
          <a:lstStyle>
            <a:lvl1pPr>
              <a:defRPr sz="1400"/>
            </a:lvl1pPr>
          </a:lstStyle>
          <a:p>
            <a:pPr lvl="0"/>
            <a:r>
              <a:rPr lang="en-GB" dirty="0"/>
              <a:t>Click to add text </a:t>
            </a:r>
          </a:p>
        </p:txBody>
      </p:sp>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2" name="1. Accent Copy Placeholder">
            <a:extLst>
              <a:ext uri="{FF2B5EF4-FFF2-40B4-BE49-F238E27FC236}">
                <a16:creationId xmlns:a16="http://schemas.microsoft.com/office/drawing/2014/main" id="{5A211E00-435D-6B93-A948-8B711ACD8468}"/>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7553889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3. Logo">
            <a:extLst>
              <a:ext uri="{FF2B5EF4-FFF2-40B4-BE49-F238E27FC236}">
                <a16:creationId xmlns:a16="http://schemas.microsoft.com/office/drawing/2014/main" id="{E1FBAEAF-9083-CEBB-9361-7C295E600CB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400" y="5787179"/>
            <a:ext cx="1954059" cy="567737"/>
          </a:xfrm>
          <a:prstGeom prst="rect">
            <a:avLst/>
          </a:prstGeom>
        </p:spPr>
      </p:pic>
      <p:sp>
        <p:nvSpPr>
          <p:cNvPr id="9" name="2. Title Placeholder">
            <a:extLst>
              <a:ext uri="{FF2B5EF4-FFF2-40B4-BE49-F238E27FC236}">
                <a16:creationId xmlns:a16="http://schemas.microsoft.com/office/drawing/2014/main" id="{D7DD886C-77A4-6C6D-5419-2C4BB7B910DC}"/>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2" name="1. Accent Copy Placeholder">
            <a:extLst>
              <a:ext uri="{FF2B5EF4-FFF2-40B4-BE49-F238E27FC236}">
                <a16:creationId xmlns:a16="http://schemas.microsoft.com/office/drawing/2014/main" id="{FC5ECFFC-7310-131F-AEA3-3C64F04FBA5B}"/>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2515988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2. Logo">
            <a:extLst>
              <a:ext uri="{FF2B5EF4-FFF2-40B4-BE49-F238E27FC236}">
                <a16:creationId xmlns:a16="http://schemas.microsoft.com/office/drawing/2014/main" id="{C15C8DC2-5B57-3486-68BE-A9A40B3BDF8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400" y="5787179"/>
            <a:ext cx="1954059" cy="567737"/>
          </a:xfrm>
          <a:prstGeom prst="rect">
            <a:avLst/>
          </a:prstGeom>
        </p:spPr>
      </p:pic>
      <p:sp>
        <p:nvSpPr>
          <p:cNvPr id="6" name="1. Accent Copy Placeholder">
            <a:extLst>
              <a:ext uri="{FF2B5EF4-FFF2-40B4-BE49-F238E27FC236}">
                <a16:creationId xmlns:a16="http://schemas.microsoft.com/office/drawing/2014/main" id="{94E3430F-8E1C-E744-A66D-6BBE27B55025}"/>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2740139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2" name="4. Logo">
            <a:extLst>
              <a:ext uri="{FF2B5EF4-FFF2-40B4-BE49-F238E27FC236}">
                <a16:creationId xmlns:a16="http://schemas.microsoft.com/office/drawing/2014/main" id="{CF67140E-3A47-D241-7182-3577AE6E834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400" y="5787179"/>
            <a:ext cx="1954059" cy="567737"/>
          </a:xfrm>
          <a:prstGeom prst="rect">
            <a:avLst/>
          </a:prstGeom>
        </p:spPr>
      </p:pic>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2" name="1. Accent Copy Placeholder">
            <a:extLst>
              <a:ext uri="{FF2B5EF4-FFF2-40B4-BE49-F238E27FC236}">
                <a16:creationId xmlns:a16="http://schemas.microsoft.com/office/drawing/2014/main" id="{5BBFF16D-C28A-2955-58AB-9271F939F9FC}"/>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18025057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8" name="5. Logo">
            <a:extLst>
              <a:ext uri="{FF2B5EF4-FFF2-40B4-BE49-F238E27FC236}">
                <a16:creationId xmlns:a16="http://schemas.microsoft.com/office/drawing/2014/main" id="{A515ED49-4E96-5229-9B8D-AF4FBD70AE0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400" y="5787179"/>
            <a:ext cx="1954059" cy="567737"/>
          </a:xfrm>
          <a:prstGeom prst="rect">
            <a:avLst/>
          </a:prstGeom>
        </p:spPr>
      </p:pic>
      <p:sp>
        <p:nvSpPr>
          <p:cNvPr id="18" name="4. Content Placeholder (2)">
            <a:extLst>
              <a:ext uri="{FF2B5EF4-FFF2-40B4-BE49-F238E27FC236}">
                <a16:creationId xmlns:a16="http://schemas.microsoft.com/office/drawing/2014/main" id="{084CCB2F-26F1-E1B8-5561-263F115EB15F}"/>
              </a:ext>
            </a:extLst>
          </p:cNvPr>
          <p:cNvSpPr>
            <a:spLocks noGrp="1"/>
          </p:cNvSpPr>
          <p:nvPr>
            <p:ph sz="half" idx="2"/>
          </p:nvPr>
        </p:nvSpPr>
        <p:spPr>
          <a:xfrm>
            <a:off x="5836920" y="1310641"/>
            <a:ext cx="5181600" cy="437895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p:nvPr>
        </p:nvSpPr>
        <p:spPr>
          <a:xfrm>
            <a:off x="502920" y="1310641"/>
            <a:ext cx="5181600" cy="437895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2" name="1. Accent Copy Placeholder">
            <a:extLst>
              <a:ext uri="{FF2B5EF4-FFF2-40B4-BE49-F238E27FC236}">
                <a16:creationId xmlns:a16="http://schemas.microsoft.com/office/drawing/2014/main" id="{C8731F82-BFA6-B83E-1FEB-574CA6F3D2DA}"/>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334724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6" name="3. Logo">
            <a:extLst>
              <a:ext uri="{FF2B5EF4-FFF2-40B4-BE49-F238E27FC236}">
                <a16:creationId xmlns:a16="http://schemas.microsoft.com/office/drawing/2014/main" id="{E1FBAEAF-9083-CEBB-9361-7C295E600CB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400" y="5787179"/>
            <a:ext cx="1954059" cy="567737"/>
          </a:xfrm>
          <a:prstGeom prst="rect">
            <a:avLst/>
          </a:prstGeom>
        </p:spPr>
      </p:pic>
      <p:sp>
        <p:nvSpPr>
          <p:cNvPr id="9" name="2. Title Placeholder">
            <a:extLst>
              <a:ext uri="{FF2B5EF4-FFF2-40B4-BE49-F238E27FC236}">
                <a16:creationId xmlns:a16="http://schemas.microsoft.com/office/drawing/2014/main" id="{D7DD886C-77A4-6C6D-5419-2C4BB7B910DC}"/>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2" name="1. Accent Copy Placeholder">
            <a:extLst>
              <a:ext uri="{FF2B5EF4-FFF2-40B4-BE49-F238E27FC236}">
                <a16:creationId xmlns:a16="http://schemas.microsoft.com/office/drawing/2014/main" id="{699918A8-23A5-FBB4-EC44-436D0872D011}"/>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2362504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2. Logo">
            <a:extLst>
              <a:ext uri="{FF2B5EF4-FFF2-40B4-BE49-F238E27FC236}">
                <a16:creationId xmlns:a16="http://schemas.microsoft.com/office/drawing/2014/main" id="{C15C8DC2-5B57-3486-68BE-A9A40B3BDF8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400" y="5787179"/>
            <a:ext cx="1954059" cy="567737"/>
          </a:xfrm>
          <a:prstGeom prst="rect">
            <a:avLst/>
          </a:prstGeom>
        </p:spPr>
      </p:pic>
      <p:sp>
        <p:nvSpPr>
          <p:cNvPr id="2" name="1. Accent Copy Placeholder">
            <a:extLst>
              <a:ext uri="{FF2B5EF4-FFF2-40B4-BE49-F238E27FC236}">
                <a16:creationId xmlns:a16="http://schemas.microsoft.com/office/drawing/2014/main" id="{B390F85E-8263-53C7-A6BC-129ED41190D3}"/>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916768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12" name="4. Logo">
            <a:extLst>
              <a:ext uri="{FF2B5EF4-FFF2-40B4-BE49-F238E27FC236}">
                <a16:creationId xmlns:a16="http://schemas.microsoft.com/office/drawing/2014/main" id="{CF67140E-3A47-D241-7182-3577AE6E834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735021" y="5787179"/>
            <a:ext cx="1954059" cy="567737"/>
          </a:xfrm>
          <a:prstGeom prst="rect">
            <a:avLst/>
          </a:prstGeom>
        </p:spPr>
      </p:pic>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2" name="1. Accent Copy Placeholder">
            <a:extLst>
              <a:ext uri="{FF2B5EF4-FFF2-40B4-BE49-F238E27FC236}">
                <a16:creationId xmlns:a16="http://schemas.microsoft.com/office/drawing/2014/main" id="{B413DAF2-44E4-A0EA-D0E1-6085FF53B5EA}"/>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1119100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2" name="5. Logo">
            <a:extLst>
              <a:ext uri="{FF2B5EF4-FFF2-40B4-BE49-F238E27FC236}">
                <a16:creationId xmlns:a16="http://schemas.microsoft.com/office/drawing/2014/main" id="{DF78C408-4BFD-C04C-157F-0FF134553CC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735021" y="5787179"/>
            <a:ext cx="1954059" cy="567737"/>
          </a:xfrm>
          <a:prstGeom prst="rect">
            <a:avLst/>
          </a:prstGeom>
        </p:spPr>
      </p:pic>
      <p:sp>
        <p:nvSpPr>
          <p:cNvPr id="18" name="4. Content Placeholder (2)">
            <a:extLst>
              <a:ext uri="{FF2B5EF4-FFF2-40B4-BE49-F238E27FC236}">
                <a16:creationId xmlns:a16="http://schemas.microsoft.com/office/drawing/2014/main" id="{084CCB2F-26F1-E1B8-5561-263F115EB15F}"/>
              </a:ext>
            </a:extLst>
          </p:cNvPr>
          <p:cNvSpPr>
            <a:spLocks noGrp="1"/>
          </p:cNvSpPr>
          <p:nvPr>
            <p:ph sz="half" idx="2"/>
          </p:nvPr>
        </p:nvSpPr>
        <p:spPr>
          <a:xfrm>
            <a:off x="5836920" y="1310641"/>
            <a:ext cx="5181600" cy="437895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p:nvPr>
        </p:nvSpPr>
        <p:spPr>
          <a:xfrm>
            <a:off x="502920" y="1310641"/>
            <a:ext cx="5181600" cy="437895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3" name="1. Accent Copy Placeholder">
            <a:extLst>
              <a:ext uri="{FF2B5EF4-FFF2-40B4-BE49-F238E27FC236}">
                <a16:creationId xmlns:a16="http://schemas.microsoft.com/office/drawing/2014/main" id="{12D56AE6-DDF8-D06D-AD98-CB27BA7DE730}"/>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668885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2" name="3. Logo">
            <a:extLst>
              <a:ext uri="{FF2B5EF4-FFF2-40B4-BE49-F238E27FC236}">
                <a16:creationId xmlns:a16="http://schemas.microsoft.com/office/drawing/2014/main" id="{99E0FE8C-D1D9-F6AC-9883-1142710E70FD}"/>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735021" y="5787179"/>
            <a:ext cx="1954059" cy="567737"/>
          </a:xfrm>
          <a:prstGeom prst="rect">
            <a:avLst/>
          </a:prstGeom>
        </p:spPr>
      </p:pic>
      <p:sp>
        <p:nvSpPr>
          <p:cNvPr id="9" name="2. Title Placeholder">
            <a:extLst>
              <a:ext uri="{FF2B5EF4-FFF2-40B4-BE49-F238E27FC236}">
                <a16:creationId xmlns:a16="http://schemas.microsoft.com/office/drawing/2014/main" id="{D7DD886C-77A4-6C6D-5419-2C4BB7B910DC}"/>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dirty="0"/>
              <a:t>Insert headline here.</a:t>
            </a:r>
            <a:endParaRPr lang="en-US" dirty="0"/>
          </a:p>
        </p:txBody>
      </p:sp>
      <p:sp>
        <p:nvSpPr>
          <p:cNvPr id="3" name="1. Accent Copy Placeholder">
            <a:extLst>
              <a:ext uri="{FF2B5EF4-FFF2-40B4-BE49-F238E27FC236}">
                <a16:creationId xmlns:a16="http://schemas.microsoft.com/office/drawing/2014/main" id="{66BB0922-B841-CDA8-7271-0396CEBB5218}"/>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1052757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2. Logo">
            <a:extLst>
              <a:ext uri="{FF2B5EF4-FFF2-40B4-BE49-F238E27FC236}">
                <a16:creationId xmlns:a16="http://schemas.microsoft.com/office/drawing/2014/main" id="{F9C64E13-1228-9124-C2B8-2476C1999F3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735021" y="5787179"/>
            <a:ext cx="1954059" cy="567737"/>
          </a:xfrm>
          <a:prstGeom prst="rect">
            <a:avLst/>
          </a:prstGeom>
        </p:spPr>
      </p:pic>
      <p:sp>
        <p:nvSpPr>
          <p:cNvPr id="2" name="1. Accent Copy Placeholder">
            <a:extLst>
              <a:ext uri="{FF2B5EF4-FFF2-40B4-BE49-F238E27FC236}">
                <a16:creationId xmlns:a16="http://schemas.microsoft.com/office/drawing/2014/main" id="{9ECFD1F5-6752-EB67-8E62-BC6AC438B96D}"/>
              </a:ext>
            </a:extLst>
          </p:cNvPr>
          <p:cNvSpPr>
            <a:spLocks noGrp="1"/>
          </p:cNvSpPr>
          <p:nvPr>
            <p:ph type="body" idx="10" hasCustomPrompt="1"/>
          </p:nvPr>
        </p:nvSpPr>
        <p:spPr>
          <a:xfrm>
            <a:off x="10505673" y="554167"/>
            <a:ext cx="1442720" cy="244682"/>
          </a:xfrm>
          <a:prstGeom prst="rect">
            <a:avLst/>
          </a:prstGeom>
        </p:spPr>
        <p:txBody>
          <a:bodyPr wrap="square" anchor="ctr">
            <a:sp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ACCENT COPY</a:t>
            </a:r>
          </a:p>
        </p:txBody>
      </p:sp>
    </p:spTree>
    <p:extLst>
      <p:ext uri="{BB962C8B-B14F-4D97-AF65-F5344CB8AC3E}">
        <p14:creationId xmlns:p14="http://schemas.microsoft.com/office/powerpoint/2010/main" val="42552437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ight Divider Slide - 1">
    <p:spTree>
      <p:nvGrpSpPr>
        <p:cNvPr id="1" name=""/>
        <p:cNvGrpSpPr/>
        <p:nvPr/>
      </p:nvGrpSpPr>
      <p:grpSpPr>
        <a:xfrm>
          <a:off x="0" y="0"/>
          <a:ext cx="0" cy="0"/>
          <a:chOff x="0" y="0"/>
          <a:chExt cx="0" cy="0"/>
        </a:xfrm>
      </p:grpSpPr>
      <p:pic>
        <p:nvPicPr>
          <p:cNvPr id="9" name="4. Logo">
            <a:extLst>
              <a:ext uri="{FF2B5EF4-FFF2-40B4-BE49-F238E27FC236}">
                <a16:creationId xmlns:a16="http://schemas.microsoft.com/office/drawing/2014/main" id="{BF90ECDB-E18A-591A-8133-2EAE6789157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735021" y="617736"/>
            <a:ext cx="1954059" cy="567737"/>
          </a:xfrm>
          <a:prstGeom prst="rect">
            <a:avLst/>
          </a:prstGeom>
        </p:spPr>
      </p:pic>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3852863"/>
            <a:ext cx="12192000" cy="3005137"/>
          </a:xfrm>
        </p:spPr>
        <p:txBody>
          <a:bodyPr/>
          <a:lstStyle/>
          <a:p>
            <a:endParaRPr lang="en-US" dirty="0"/>
          </a:p>
        </p:txBody>
      </p:sp>
      <p:sp>
        <p:nvSpPr>
          <p:cNvPr id="4" name="2. Subtitle Placeholder">
            <a:extLst>
              <a:ext uri="{FF2B5EF4-FFF2-40B4-BE49-F238E27FC236}">
                <a16:creationId xmlns:a16="http://schemas.microsoft.com/office/drawing/2014/main" id="{798414E1-64D1-96D6-D06F-F94F3202CC59}"/>
              </a:ext>
            </a:extLst>
          </p:cNvPr>
          <p:cNvSpPr>
            <a:spLocks noGrp="1"/>
          </p:cNvSpPr>
          <p:nvPr>
            <p:ph type="subTitle" idx="1" hasCustomPrompt="1"/>
          </p:nvPr>
        </p:nvSpPr>
        <p:spPr>
          <a:xfrm>
            <a:off x="406400" y="2059593"/>
            <a:ext cx="6353996" cy="1369407"/>
          </a:xfrm>
          <a:prstGeom prst="rect">
            <a:avLst/>
          </a:prstGeom>
        </p:spPr>
        <p:txBody>
          <a:bodyPr>
            <a:normAutofit/>
          </a:bodyPr>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2" name="1. Title Placeholder">
            <a:extLst>
              <a:ext uri="{FF2B5EF4-FFF2-40B4-BE49-F238E27FC236}">
                <a16:creationId xmlns:a16="http://schemas.microsoft.com/office/drawing/2014/main" id="{4D8642A1-7E6D-B42F-7749-8DC80C6DEDA2}"/>
              </a:ext>
            </a:extLst>
          </p:cNvPr>
          <p:cNvSpPr>
            <a:spLocks noGrp="1"/>
          </p:cNvSpPr>
          <p:nvPr>
            <p:ph type="ctrTitle" hasCustomPrompt="1"/>
          </p:nvPr>
        </p:nvSpPr>
        <p:spPr>
          <a:xfrm>
            <a:off x="406400" y="754224"/>
            <a:ext cx="6520180" cy="976045"/>
          </a:xfrm>
          <a:prstGeom prst="rect">
            <a:avLst/>
          </a:prstGeom>
        </p:spPr>
        <p:txBody>
          <a:bodyPr anchor="b"/>
          <a:lstStyle>
            <a:lvl1pPr algn="l">
              <a:lnSpc>
                <a:spcPts val="5400"/>
              </a:lnSpc>
              <a:defRPr sz="6000"/>
            </a:lvl1pPr>
          </a:lstStyle>
          <a:p>
            <a:r>
              <a:rPr lang="en-GB" dirty="0"/>
              <a:t>Insert headline here.</a:t>
            </a:r>
            <a:endParaRPr lang="en-US" dirty="0"/>
          </a:p>
        </p:txBody>
      </p:sp>
    </p:spTree>
    <p:extLst>
      <p:ext uri="{BB962C8B-B14F-4D97-AF65-F5344CB8AC3E}">
        <p14:creationId xmlns:p14="http://schemas.microsoft.com/office/powerpoint/2010/main" val="1567527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ight Divider Slide - 2">
    <p:spTree>
      <p:nvGrpSpPr>
        <p:cNvPr id="1" name=""/>
        <p:cNvGrpSpPr/>
        <p:nvPr/>
      </p:nvGrpSpPr>
      <p:grpSpPr>
        <a:xfrm>
          <a:off x="0" y="0"/>
          <a:ext cx="0" cy="0"/>
          <a:chOff x="0" y="0"/>
          <a:chExt cx="0" cy="0"/>
        </a:xfrm>
      </p:grpSpPr>
      <p:pic>
        <p:nvPicPr>
          <p:cNvPr id="10" name="4. Logo">
            <a:extLst>
              <a:ext uri="{FF2B5EF4-FFF2-40B4-BE49-F238E27FC236}">
                <a16:creationId xmlns:a16="http://schemas.microsoft.com/office/drawing/2014/main" id="{8BABB319-CCF3-55F5-FD81-6109BE7B2E1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06399" y="5787179"/>
            <a:ext cx="1954059" cy="567737"/>
          </a:xfrm>
          <a:prstGeom prst="rect">
            <a:avLst/>
          </a:prstGeom>
        </p:spPr>
      </p:pic>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6407650" y="1"/>
            <a:ext cx="5784349" cy="6858000"/>
          </a:xfrm>
        </p:spPr>
        <p:txBody>
          <a:bodyPr/>
          <a:lstStyle/>
          <a:p>
            <a:endParaRPr lang="en-US" dirty="0"/>
          </a:p>
        </p:txBody>
      </p:sp>
      <p:sp>
        <p:nvSpPr>
          <p:cNvPr id="7" name="2. Subtitle Placeholder">
            <a:extLst>
              <a:ext uri="{FF2B5EF4-FFF2-40B4-BE49-F238E27FC236}">
                <a16:creationId xmlns:a16="http://schemas.microsoft.com/office/drawing/2014/main" id="{02A192BC-C9DB-F0AB-B1DE-03D15E5A8739}"/>
              </a:ext>
            </a:extLst>
          </p:cNvPr>
          <p:cNvSpPr>
            <a:spLocks noGrp="1"/>
          </p:cNvSpPr>
          <p:nvPr>
            <p:ph type="subTitle" idx="1" hasCustomPrompt="1"/>
          </p:nvPr>
        </p:nvSpPr>
        <p:spPr>
          <a:xfrm>
            <a:off x="406400" y="3707702"/>
            <a:ext cx="5377951" cy="1655762"/>
          </a:xfrm>
          <a:prstGeom prst="rect">
            <a:avLst/>
          </a:prstGeom>
        </p:spPr>
        <p:txBody>
          <a:bodyPr>
            <a:normAutofit/>
          </a:bodyPr>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6" name="1. Title Placeholder">
            <a:extLst>
              <a:ext uri="{FF2B5EF4-FFF2-40B4-BE49-F238E27FC236}">
                <a16:creationId xmlns:a16="http://schemas.microsoft.com/office/drawing/2014/main" id="{DC759DBE-3BA0-9E84-5596-2AD69AA128D4}"/>
              </a:ext>
            </a:extLst>
          </p:cNvPr>
          <p:cNvSpPr>
            <a:spLocks noGrp="1"/>
          </p:cNvSpPr>
          <p:nvPr>
            <p:ph type="ctrTitle" hasCustomPrompt="1"/>
          </p:nvPr>
        </p:nvSpPr>
        <p:spPr>
          <a:xfrm>
            <a:off x="406400" y="1603450"/>
            <a:ext cx="5377951" cy="1680537"/>
          </a:xfrm>
          <a:prstGeom prst="rect">
            <a:avLst/>
          </a:prstGeom>
        </p:spPr>
        <p:txBody>
          <a:bodyPr anchor="b"/>
          <a:lstStyle>
            <a:lvl1pPr algn="l">
              <a:lnSpc>
                <a:spcPts val="5400"/>
              </a:lnSpc>
              <a:defRPr sz="6000"/>
            </a:lvl1pPr>
          </a:lstStyle>
          <a:p>
            <a:r>
              <a:rPr lang="en-GB" dirty="0"/>
              <a:t>Insert </a:t>
            </a:r>
            <a:br>
              <a:rPr lang="en-GB" dirty="0"/>
            </a:br>
            <a:r>
              <a:rPr lang="en-GB" dirty="0"/>
              <a:t>headline here.</a:t>
            </a:r>
            <a:endParaRPr lang="en-US" dirty="0"/>
          </a:p>
        </p:txBody>
      </p:sp>
    </p:spTree>
    <p:extLst>
      <p:ext uri="{BB962C8B-B14F-4D97-AF65-F5344CB8AC3E}">
        <p14:creationId xmlns:p14="http://schemas.microsoft.com/office/powerpoint/2010/main" val="36071434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ight Divider Slide - 3">
    <p:spTree>
      <p:nvGrpSpPr>
        <p:cNvPr id="1" name=""/>
        <p:cNvGrpSpPr/>
        <p:nvPr/>
      </p:nvGrpSpPr>
      <p:grpSpPr>
        <a:xfrm>
          <a:off x="0" y="0"/>
          <a:ext cx="0" cy="0"/>
          <a:chOff x="0" y="0"/>
          <a:chExt cx="0" cy="0"/>
        </a:xfrm>
      </p:grpSpPr>
      <p:pic>
        <p:nvPicPr>
          <p:cNvPr id="6" name="4. Logo">
            <a:extLst>
              <a:ext uri="{FF2B5EF4-FFF2-40B4-BE49-F238E27FC236}">
                <a16:creationId xmlns:a16="http://schemas.microsoft.com/office/drawing/2014/main" id="{B3A6B713-4FEB-2C71-88F3-1B300E637A9D}"/>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407653" y="5787179"/>
            <a:ext cx="1954059" cy="567737"/>
          </a:xfrm>
          <a:prstGeom prst="rect">
            <a:avLst/>
          </a:prstGeom>
        </p:spPr>
      </p:pic>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1"/>
            <a:ext cx="5784349" cy="6858000"/>
          </a:xfrm>
        </p:spPr>
        <p:txBody>
          <a:bodyPr/>
          <a:lstStyle/>
          <a:p>
            <a:endParaRPr lang="en-US" dirty="0"/>
          </a:p>
        </p:txBody>
      </p:sp>
      <p:sp>
        <p:nvSpPr>
          <p:cNvPr id="8" name="2. Subtitle Placeholder">
            <a:extLst>
              <a:ext uri="{FF2B5EF4-FFF2-40B4-BE49-F238E27FC236}">
                <a16:creationId xmlns:a16="http://schemas.microsoft.com/office/drawing/2014/main" id="{F1BF5AB1-F146-83EF-D63E-DD9EA52569A8}"/>
              </a:ext>
            </a:extLst>
          </p:cNvPr>
          <p:cNvSpPr>
            <a:spLocks noGrp="1"/>
          </p:cNvSpPr>
          <p:nvPr>
            <p:ph type="subTitle" idx="1" hasCustomPrompt="1"/>
          </p:nvPr>
        </p:nvSpPr>
        <p:spPr>
          <a:xfrm>
            <a:off x="6407653" y="3707702"/>
            <a:ext cx="5377951" cy="1655762"/>
          </a:xfrm>
          <a:prstGeom prst="rect">
            <a:avLst/>
          </a:prstGeom>
        </p:spPr>
        <p:txBody>
          <a:bodyPr>
            <a:normAutofit/>
          </a:bodyPr>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3" name="1. Title Placeholder">
            <a:extLst>
              <a:ext uri="{FF2B5EF4-FFF2-40B4-BE49-F238E27FC236}">
                <a16:creationId xmlns:a16="http://schemas.microsoft.com/office/drawing/2014/main" id="{B7F235D6-4347-D7AC-BFE0-1EA4849BA5F6}"/>
              </a:ext>
            </a:extLst>
          </p:cNvPr>
          <p:cNvSpPr>
            <a:spLocks noGrp="1"/>
          </p:cNvSpPr>
          <p:nvPr>
            <p:ph type="ctrTitle" hasCustomPrompt="1"/>
          </p:nvPr>
        </p:nvSpPr>
        <p:spPr>
          <a:xfrm>
            <a:off x="6407653" y="1603450"/>
            <a:ext cx="5377951" cy="1680537"/>
          </a:xfrm>
          <a:prstGeom prst="rect">
            <a:avLst/>
          </a:prstGeom>
        </p:spPr>
        <p:txBody>
          <a:bodyPr anchor="b"/>
          <a:lstStyle>
            <a:lvl1pPr algn="l">
              <a:lnSpc>
                <a:spcPts val="5400"/>
              </a:lnSpc>
              <a:defRPr sz="6000"/>
            </a:lvl1pPr>
          </a:lstStyle>
          <a:p>
            <a:r>
              <a:rPr lang="en-GB" dirty="0"/>
              <a:t>Insert </a:t>
            </a:r>
            <a:br>
              <a:rPr lang="en-GB" dirty="0"/>
            </a:br>
            <a:r>
              <a:rPr lang="en-GB" dirty="0"/>
              <a:t>title here.</a:t>
            </a:r>
            <a:endParaRPr lang="en-US" dirty="0"/>
          </a:p>
        </p:txBody>
      </p:sp>
    </p:spTree>
    <p:extLst>
      <p:ext uri="{BB962C8B-B14F-4D97-AF65-F5344CB8AC3E}">
        <p14:creationId xmlns:p14="http://schemas.microsoft.com/office/powerpoint/2010/main" val="2869596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3813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4C08AA-2148-527A-BB20-1D271A404421}"/>
              </a:ext>
            </a:extLst>
          </p:cNvPr>
          <p:cNvSpPr>
            <a:spLocks noGrp="1"/>
          </p:cNvSpPr>
          <p:nvPr>
            <p:ph type="title"/>
          </p:nvPr>
        </p:nvSpPr>
        <p:spPr>
          <a:xfrm>
            <a:off x="502920" y="437430"/>
            <a:ext cx="10515600" cy="478155"/>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C69797B6-4643-3710-FBDF-B4E98217FBDB}"/>
              </a:ext>
            </a:extLst>
          </p:cNvPr>
          <p:cNvSpPr>
            <a:spLocks noGrp="1"/>
          </p:cNvSpPr>
          <p:nvPr>
            <p:ph type="body" idx="1"/>
          </p:nvPr>
        </p:nvSpPr>
        <p:spPr>
          <a:xfrm>
            <a:off x="502920" y="1347469"/>
            <a:ext cx="10515600" cy="4829494"/>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9334564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80" r:id="rId4"/>
    <p:sldLayoutId id="2147483705" r:id="rId5"/>
    <p:sldLayoutId id="2147483706" r:id="rId6"/>
    <p:sldLayoutId id="2147483682" r:id="rId7"/>
    <p:sldLayoutId id="2147483683"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686" r:id="rId17"/>
    <p:sldLayoutId id="2147483708" r:id="rId18"/>
    <p:sldLayoutId id="2147483709" r:id="rId19"/>
    <p:sldLayoutId id="2147483707" r:id="rId20"/>
  </p:sldLayoutIdLst>
  <p:txStyles>
    <p:titleStyle>
      <a:lvl1pPr algn="l" defTabSz="914400" rtl="0" eaLnBrk="1" latinLnBrk="0" hangingPunct="1">
        <a:lnSpc>
          <a:spcPct val="90000"/>
        </a:lnSpc>
        <a:spcBef>
          <a:spcPct val="0"/>
        </a:spcBef>
        <a:buNone/>
        <a:defRPr sz="40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hyperlink" Target="https://pxhere.com/en/photo/1271335"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hyperlink" Target="https://www.wcl.org.uk/duplicate-of-moving-to-the-five-domains-model-for-assessing-animal-welfare.asp"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66E904CF-3135-C2C3-F39C-DC95A4E23A54}"/>
              </a:ext>
            </a:extLst>
          </p:cNvPr>
          <p:cNvPicPr>
            <a:picLocks noGrp="1" noChangeAspect="1"/>
          </p:cNvPicPr>
          <p:nvPr>
            <p:ph type="pic" sz="quarter" idx="10"/>
          </p:nvPr>
        </p:nvPicPr>
        <p:blipFill rotWithShape="1">
          <a:blip r:embed="rId3">
            <a:extLst>
              <a:ext uri="{837473B0-CC2E-450A-ABE3-18F120FF3D39}">
                <a1611:picAttrSrcUrl xmlns:a1611="http://schemas.microsoft.com/office/drawing/2016/11/main" r:id="rId4"/>
              </a:ext>
            </a:extLst>
          </a:blip>
          <a:srcRect l="10294" r="27714" b="2"/>
          <a:stretch/>
        </p:blipFill>
        <p:spPr>
          <a:xfrm>
            <a:off x="20" y="1"/>
            <a:ext cx="5784329" cy="6858000"/>
          </a:xfrm>
          <a:noFill/>
        </p:spPr>
      </p:pic>
      <p:sp>
        <p:nvSpPr>
          <p:cNvPr id="9" name="2. Subtitle Placeholder">
            <a:extLst>
              <a:ext uri="{FF2B5EF4-FFF2-40B4-BE49-F238E27FC236}">
                <a16:creationId xmlns:a16="http://schemas.microsoft.com/office/drawing/2014/main" id="{78CB1B90-93AC-9834-A1AF-47CE435B0156}"/>
              </a:ext>
            </a:extLst>
          </p:cNvPr>
          <p:cNvSpPr>
            <a:spLocks noGrp="1"/>
          </p:cNvSpPr>
          <p:nvPr>
            <p:ph type="subTitle" idx="1"/>
          </p:nvPr>
        </p:nvSpPr>
        <p:spPr>
          <a:xfrm>
            <a:off x="6564429" y="3773102"/>
            <a:ext cx="3676851" cy="1311659"/>
          </a:xfrm>
        </p:spPr>
        <p:txBody>
          <a:bodyPr>
            <a:normAutofit/>
          </a:bodyPr>
          <a:lstStyle/>
          <a:p>
            <a:pPr>
              <a:spcAft>
                <a:spcPts val="600"/>
              </a:spcAft>
            </a:pPr>
            <a:endParaRPr lang="en-US" dirty="0"/>
          </a:p>
          <a:p>
            <a:pPr>
              <a:spcAft>
                <a:spcPts val="600"/>
              </a:spcAft>
            </a:pPr>
            <a:r>
              <a:rPr lang="en-US" dirty="0"/>
              <a:t>Balsall Heath City Farm</a:t>
            </a:r>
          </a:p>
          <a:p>
            <a:pPr>
              <a:spcAft>
                <a:spcPts val="600"/>
              </a:spcAft>
            </a:pPr>
            <a:r>
              <a:rPr lang="en-US" dirty="0"/>
              <a:t>17</a:t>
            </a:r>
            <a:r>
              <a:rPr lang="en-US" baseline="30000" dirty="0"/>
              <a:t>th</a:t>
            </a:r>
            <a:r>
              <a:rPr lang="en-US" dirty="0"/>
              <a:t> July 2024 </a:t>
            </a:r>
          </a:p>
          <a:p>
            <a:pPr>
              <a:spcAft>
                <a:spcPts val="600"/>
              </a:spcAft>
            </a:pPr>
            <a:endParaRPr lang="en-US" dirty="0"/>
          </a:p>
        </p:txBody>
      </p:sp>
      <p:sp>
        <p:nvSpPr>
          <p:cNvPr id="8" name="1. Title Placeholder">
            <a:extLst>
              <a:ext uri="{FF2B5EF4-FFF2-40B4-BE49-F238E27FC236}">
                <a16:creationId xmlns:a16="http://schemas.microsoft.com/office/drawing/2014/main" id="{9741213E-EAD2-7D52-2EEB-1832CDC40F5D}"/>
              </a:ext>
            </a:extLst>
          </p:cNvPr>
          <p:cNvSpPr>
            <a:spLocks noGrp="1"/>
          </p:cNvSpPr>
          <p:nvPr>
            <p:ph type="ctrTitle"/>
          </p:nvPr>
        </p:nvSpPr>
        <p:spPr>
          <a:xfrm>
            <a:off x="6167021" y="1953929"/>
            <a:ext cx="6134065" cy="1971238"/>
          </a:xfrm>
        </p:spPr>
        <p:txBody>
          <a:bodyPr anchor="b">
            <a:normAutofit fontScale="90000"/>
          </a:bodyPr>
          <a:lstStyle/>
          <a:p>
            <a:br>
              <a:rPr lang="en-US" sz="3600" dirty="0">
                <a:latin typeface="Arial" panose="020B0604020202020204" pitchFamily="34" charset="0"/>
                <a:cs typeface="Arial" panose="020B0604020202020204" pitchFamily="34" charset="0"/>
              </a:rPr>
            </a:br>
            <a:br>
              <a:rPr lang="en-US" sz="3600" dirty="0">
                <a:latin typeface="Arial" panose="020B0604020202020204" pitchFamily="34" charset="0"/>
                <a:cs typeface="Arial" panose="020B0604020202020204" pitchFamily="34" charset="0"/>
              </a:rPr>
            </a:br>
            <a:br>
              <a:rPr lang="en-US" sz="3600" dirty="0">
                <a:latin typeface="Arial" panose="020B0604020202020204" pitchFamily="34" charset="0"/>
                <a:cs typeface="Arial" panose="020B0604020202020204" pitchFamily="34" charset="0"/>
              </a:rPr>
            </a:br>
            <a:br>
              <a:rPr lang="en-US" sz="3600" dirty="0">
                <a:latin typeface="Arial" panose="020B0604020202020204" pitchFamily="34" charset="0"/>
                <a:cs typeface="Arial" panose="020B0604020202020204" pitchFamily="34" charset="0"/>
              </a:rPr>
            </a:br>
            <a:br>
              <a:rPr lang="en-US" sz="3600"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BRINGING THE ANIMALS IN</a:t>
            </a:r>
            <a:br>
              <a:rPr lang="en-US" sz="3600" dirty="0">
                <a:latin typeface="Arial" panose="020B0604020202020204" pitchFamily="34" charset="0"/>
                <a:cs typeface="Arial" panose="020B0604020202020204" pitchFamily="34" charset="0"/>
              </a:rPr>
            </a:b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Interspecies learning on care, welfare and wellbeing</a:t>
            </a:r>
            <a:br>
              <a:rPr lang="en-US" sz="1500" dirty="0">
                <a:latin typeface="Arial" panose="020B0604020202020204" pitchFamily="34" charset="0"/>
                <a:cs typeface="Arial" panose="020B0604020202020204" pitchFamily="34" charset="0"/>
              </a:rPr>
            </a:br>
            <a:endParaRPr lang="en-US" sz="1500" dirty="0"/>
          </a:p>
        </p:txBody>
      </p:sp>
    </p:spTree>
    <p:extLst>
      <p:ext uri="{BB962C8B-B14F-4D97-AF65-F5344CB8AC3E}">
        <p14:creationId xmlns:p14="http://schemas.microsoft.com/office/powerpoint/2010/main" val="4290712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3E2267EE-6D2D-448F-AC50-99E6B0520A8D" descr="IMG_0820.jpg">
            <a:extLst>
              <a:ext uri="{FF2B5EF4-FFF2-40B4-BE49-F238E27FC236}">
                <a16:creationId xmlns:a16="http://schemas.microsoft.com/office/drawing/2014/main" id="{94F057AF-0C9A-BDFD-092D-426D6E3A4E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238" y="3707702"/>
            <a:ext cx="3104221" cy="2328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8C571D17-CF5B-BC9F-F26E-60F8E76CF967}"/>
              </a:ext>
            </a:extLst>
          </p:cNvPr>
          <p:cNvSpPr>
            <a:spLocks noGrp="1"/>
          </p:cNvSpPr>
          <p:nvPr>
            <p:ph type="subTitle" idx="1"/>
          </p:nvPr>
        </p:nvSpPr>
        <p:spPr/>
        <p:txBody>
          <a:bodyPr/>
          <a:lstStyle/>
          <a:p>
            <a:pPr algn="ctr"/>
            <a:r>
              <a:rPr lang="en-GB" dirty="0"/>
              <a:t>OR</a:t>
            </a:r>
          </a:p>
          <a:p>
            <a:pPr algn="ctr"/>
            <a:endParaRPr lang="en-GB" dirty="0"/>
          </a:p>
          <a:p>
            <a:pPr algn="ctr"/>
            <a:r>
              <a:rPr lang="en-GB" sz="3200" b="1" i="1" dirty="0">
                <a:solidFill>
                  <a:schemeClr val="bg1"/>
                </a:solidFill>
                <a:highlight>
                  <a:srgbClr val="000000"/>
                </a:highlight>
              </a:rPr>
              <a:t>Why are we here?!</a:t>
            </a:r>
          </a:p>
        </p:txBody>
      </p:sp>
      <p:sp>
        <p:nvSpPr>
          <p:cNvPr id="4" name="Title 3">
            <a:extLst>
              <a:ext uri="{FF2B5EF4-FFF2-40B4-BE49-F238E27FC236}">
                <a16:creationId xmlns:a16="http://schemas.microsoft.com/office/drawing/2014/main" id="{399B2ACF-CECC-45ED-08B8-F6A6DC0CB3CC}"/>
              </a:ext>
            </a:extLst>
          </p:cNvPr>
          <p:cNvSpPr>
            <a:spLocks noGrp="1"/>
          </p:cNvSpPr>
          <p:nvPr>
            <p:ph type="ctrTitle"/>
          </p:nvPr>
        </p:nvSpPr>
        <p:spPr/>
        <p:txBody>
          <a:bodyPr/>
          <a:lstStyle/>
          <a:p>
            <a:pPr algn="ctr"/>
            <a:r>
              <a:rPr lang="en-GB" dirty="0"/>
              <a:t>Aims of today</a:t>
            </a:r>
          </a:p>
        </p:txBody>
      </p:sp>
      <p:pic>
        <p:nvPicPr>
          <p:cNvPr id="1027" name="5EC57455-0A14-411B-86D9-8CFD1F905FA1" descr="IMG_9799.jpg">
            <a:extLst>
              <a:ext uri="{FF2B5EF4-FFF2-40B4-BE49-F238E27FC236}">
                <a16:creationId xmlns:a16="http://schemas.microsoft.com/office/drawing/2014/main" id="{81C6079E-A952-A7A8-4E44-57162D7B8F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4684" y="690432"/>
            <a:ext cx="2118627" cy="2824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D227EF51-B5C7-4AD1-B342-37A3ADA0650B" descr="IMG_9805.jpg">
            <a:extLst>
              <a:ext uri="{FF2B5EF4-FFF2-40B4-BE49-F238E27FC236}">
                <a16:creationId xmlns:a16="http://schemas.microsoft.com/office/drawing/2014/main" id="{D6BBDD43-33A2-0CDF-02E5-74F916456D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551" y="690430"/>
            <a:ext cx="2118628" cy="282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935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54072EE-70A3-878D-E2AD-2617666E91E7}"/>
              </a:ext>
            </a:extLst>
          </p:cNvPr>
          <p:cNvSpPr>
            <a:spLocks noGrp="1"/>
          </p:cNvSpPr>
          <p:nvPr>
            <p:ph sz="half" idx="1"/>
          </p:nvPr>
        </p:nvSpPr>
        <p:spPr/>
        <p:txBody>
          <a:bodyPr>
            <a:normAutofit lnSpcReduction="10000"/>
          </a:bodyPr>
          <a:lstStyle/>
          <a:p>
            <a:pPr marL="342900" indent="-342900">
              <a:buFont typeface="Arial" panose="020B0604020202020204" pitchFamily="34" charset="0"/>
              <a:buChar char="•"/>
            </a:pPr>
            <a:r>
              <a:rPr lang="en-GB" dirty="0"/>
              <a:t>Building relationships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Sharing own knowledge and motivations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Deepening own knowledge and understanding</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Tools for practice </a:t>
            </a:r>
          </a:p>
          <a:p>
            <a:pPr marL="800100" lvl="1" indent="-342900">
              <a:buFont typeface="Arial" panose="020B0604020202020204" pitchFamily="34" charset="0"/>
              <a:buChar char="•"/>
            </a:pPr>
            <a:r>
              <a:rPr lang="en-GB" dirty="0"/>
              <a:t>ideas to apply in our own contexts, or practical learning</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Planning future work</a:t>
            </a:r>
          </a:p>
        </p:txBody>
      </p:sp>
      <p:sp>
        <p:nvSpPr>
          <p:cNvPr id="5" name="Title 4">
            <a:extLst>
              <a:ext uri="{FF2B5EF4-FFF2-40B4-BE49-F238E27FC236}">
                <a16:creationId xmlns:a16="http://schemas.microsoft.com/office/drawing/2014/main" id="{5359C1F5-EBCC-7CE3-9EBB-437F2349B417}"/>
              </a:ext>
            </a:extLst>
          </p:cNvPr>
          <p:cNvSpPr>
            <a:spLocks noGrp="1"/>
          </p:cNvSpPr>
          <p:nvPr>
            <p:ph type="title"/>
          </p:nvPr>
        </p:nvSpPr>
        <p:spPr/>
        <p:txBody>
          <a:bodyPr/>
          <a:lstStyle/>
          <a:p>
            <a:r>
              <a:rPr lang="en-GB" b="1" dirty="0"/>
              <a:t>Aims of today include…</a:t>
            </a:r>
            <a:r>
              <a:rPr lang="en-GB" dirty="0"/>
              <a:t> </a:t>
            </a:r>
          </a:p>
        </p:txBody>
      </p:sp>
      <p:sp>
        <p:nvSpPr>
          <p:cNvPr id="7" name="Text Placeholder 6">
            <a:extLst>
              <a:ext uri="{FF2B5EF4-FFF2-40B4-BE49-F238E27FC236}">
                <a16:creationId xmlns:a16="http://schemas.microsoft.com/office/drawing/2014/main" id="{54F57946-84BE-7D21-E997-C96E4F089E0C}"/>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3690565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B8063EE-0924-6F1F-8BB2-2AD70D3B0818}"/>
              </a:ext>
            </a:extLst>
          </p:cNvPr>
          <p:cNvSpPr>
            <a:spLocks noGrp="1"/>
          </p:cNvSpPr>
          <p:nvPr>
            <p:ph sz="half" idx="1"/>
          </p:nvPr>
        </p:nvSpPr>
        <p:spPr>
          <a:xfrm>
            <a:off x="502920" y="1310641"/>
            <a:ext cx="5162550" cy="4378960"/>
          </a:xfrm>
        </p:spPr>
        <p:txBody>
          <a:bodyPr>
            <a:normAutofit fontScale="92500"/>
          </a:bodyPr>
          <a:lstStyle/>
          <a:p>
            <a:r>
              <a:rPr lang="en-GB" i="1" dirty="0"/>
              <a:t>May be different definitions in the room depending on our different histories….</a:t>
            </a:r>
          </a:p>
          <a:p>
            <a:endParaRPr lang="en-GB" dirty="0"/>
          </a:p>
          <a:p>
            <a:r>
              <a:rPr lang="en-GB" dirty="0"/>
              <a:t>“… a social science of human and animal relations must attend to interspecies perspectives on social relations and attempt, if possible, to “see through the eyes” of humans and animals, and to imagine a world where “lions could speak”…”</a:t>
            </a:r>
          </a:p>
          <a:p>
            <a:endParaRPr lang="en-GB" dirty="0"/>
          </a:p>
          <a:p>
            <a:r>
              <a:rPr lang="en-GB" dirty="0"/>
              <a:t>Madden (2014, p. 280)</a:t>
            </a:r>
          </a:p>
          <a:p>
            <a:endParaRPr lang="en-GB" dirty="0"/>
          </a:p>
        </p:txBody>
      </p:sp>
      <p:sp>
        <p:nvSpPr>
          <p:cNvPr id="5" name="Title 4">
            <a:extLst>
              <a:ext uri="{FF2B5EF4-FFF2-40B4-BE49-F238E27FC236}">
                <a16:creationId xmlns:a16="http://schemas.microsoft.com/office/drawing/2014/main" id="{111A1BB4-DDC6-587A-C84E-6838B9867CA8}"/>
              </a:ext>
            </a:extLst>
          </p:cNvPr>
          <p:cNvSpPr>
            <a:spLocks noGrp="1"/>
          </p:cNvSpPr>
          <p:nvPr>
            <p:ph type="title"/>
          </p:nvPr>
        </p:nvSpPr>
        <p:spPr>
          <a:xfrm>
            <a:off x="502920" y="437430"/>
            <a:ext cx="11509540" cy="489496"/>
          </a:xfrm>
        </p:spPr>
        <p:txBody>
          <a:bodyPr anchor="ctr">
            <a:normAutofit fontScale="90000"/>
          </a:bodyPr>
          <a:lstStyle/>
          <a:p>
            <a:r>
              <a:rPr lang="en-GB" sz="2800" dirty="0"/>
              <a:t>What might we mean by (i) </a:t>
            </a:r>
            <a:r>
              <a:rPr lang="en-GB" sz="2800" b="1" dirty="0"/>
              <a:t>interspecies perspectives</a:t>
            </a:r>
            <a:r>
              <a:rPr lang="en-GB" sz="2800" dirty="0"/>
              <a:t>? And (ii) </a:t>
            </a:r>
            <a:r>
              <a:rPr lang="en-GB" sz="2800" b="1" dirty="0"/>
              <a:t>interspecies learning</a:t>
            </a:r>
          </a:p>
        </p:txBody>
      </p:sp>
      <p:pic>
        <p:nvPicPr>
          <p:cNvPr id="9" name="Picture Placeholder 5" descr="A person standing next to a horse&#10;&#10;Description automatically generated">
            <a:extLst>
              <a:ext uri="{FF2B5EF4-FFF2-40B4-BE49-F238E27FC236}">
                <a16:creationId xmlns:a16="http://schemas.microsoft.com/office/drawing/2014/main" id="{90EA2221-0395-6126-D149-5A3A6C1E08B2}"/>
              </a:ext>
            </a:extLst>
          </p:cNvPr>
          <p:cNvPicPr>
            <a:picLocks noGrp="1" noChangeAspect="1"/>
          </p:cNvPicPr>
          <p:nvPr>
            <p:ph sz="half" idx="4294967295"/>
          </p:nvPr>
        </p:nvPicPr>
        <p:blipFill rotWithShape="1">
          <a:blip r:embed="rId3"/>
          <a:srcRect t="529" r="-3" b="14646"/>
          <a:stretch/>
        </p:blipFill>
        <p:spPr>
          <a:xfrm>
            <a:off x="6526530" y="1239520"/>
            <a:ext cx="5162550" cy="4378960"/>
          </a:xfrm>
          <a:prstGeom prst="rect">
            <a:avLst/>
          </a:prstGeom>
          <a:ln>
            <a:noFill/>
          </a:ln>
          <a:effectLst>
            <a:softEdge rad="112500"/>
          </a:effectLst>
        </p:spPr>
      </p:pic>
    </p:spTree>
    <p:extLst>
      <p:ext uri="{BB962C8B-B14F-4D97-AF65-F5344CB8AC3E}">
        <p14:creationId xmlns:p14="http://schemas.microsoft.com/office/powerpoint/2010/main" val="3196477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9A97A5-F4CE-419F-0D91-611CE591D7E5}"/>
              </a:ext>
            </a:extLst>
          </p:cNvPr>
          <p:cNvSpPr>
            <a:spLocks noGrp="1"/>
          </p:cNvSpPr>
          <p:nvPr>
            <p:ph type="title"/>
          </p:nvPr>
        </p:nvSpPr>
        <p:spPr/>
        <p:txBody>
          <a:bodyPr/>
          <a:lstStyle/>
          <a:p>
            <a:r>
              <a:rPr lang="en-GB" b="1" dirty="0"/>
              <a:t>Human and non-human animal studies</a:t>
            </a:r>
          </a:p>
        </p:txBody>
      </p:sp>
      <p:sp>
        <p:nvSpPr>
          <p:cNvPr id="4" name="Text Placeholder 3">
            <a:extLst>
              <a:ext uri="{FF2B5EF4-FFF2-40B4-BE49-F238E27FC236}">
                <a16:creationId xmlns:a16="http://schemas.microsoft.com/office/drawing/2014/main" id="{70AD1B02-66AA-D9A3-4DC4-9528A3D75B1C}"/>
              </a:ext>
            </a:extLst>
          </p:cNvPr>
          <p:cNvSpPr>
            <a:spLocks noGrp="1"/>
          </p:cNvSpPr>
          <p:nvPr>
            <p:ph type="body" idx="10"/>
          </p:nvPr>
        </p:nvSpPr>
        <p:spPr/>
        <p:txBody>
          <a:bodyPr/>
          <a:lstStyle/>
          <a:p>
            <a:endParaRPr lang="en-GB" dirty="0"/>
          </a:p>
        </p:txBody>
      </p:sp>
      <p:sp>
        <p:nvSpPr>
          <p:cNvPr id="7" name="Content Placeholder 6">
            <a:extLst>
              <a:ext uri="{FF2B5EF4-FFF2-40B4-BE49-F238E27FC236}">
                <a16:creationId xmlns:a16="http://schemas.microsoft.com/office/drawing/2014/main" id="{B9E79E24-5FDC-52F5-B898-B72F244A03E1}"/>
              </a:ext>
            </a:extLst>
          </p:cNvPr>
          <p:cNvSpPr>
            <a:spLocks noGrp="1"/>
          </p:cNvSpPr>
          <p:nvPr>
            <p:ph sz="half" idx="1"/>
          </p:nvPr>
        </p:nvSpPr>
        <p:spPr/>
        <p:txBody>
          <a:bodyPr>
            <a:normAutofit fontScale="92500"/>
          </a:bodyPr>
          <a:lstStyle/>
          <a:p>
            <a:pPr marL="342900" indent="-342900">
              <a:buFont typeface="Arial" panose="020B0604020202020204" pitchFamily="34" charset="0"/>
              <a:buChar char="•"/>
            </a:pPr>
            <a:r>
              <a:rPr lang="en-GB" dirty="0"/>
              <a:t>Long history within western knowledge traditions of humans being understood as separate to nature, and from other animals</a:t>
            </a:r>
          </a:p>
          <a:p>
            <a:pPr marL="342900" indent="-342900">
              <a:buFont typeface="Arial" panose="020B0604020202020204" pitchFamily="34" charset="0"/>
              <a:buChar char="•"/>
            </a:pPr>
            <a:r>
              <a:rPr lang="en-GB" dirty="0"/>
              <a:t>Reflected in how much of our education and professional training is organised </a:t>
            </a:r>
          </a:p>
          <a:p>
            <a:pPr marL="342900" indent="-342900">
              <a:buFont typeface="Arial" panose="020B0604020202020204" pitchFamily="34" charset="0"/>
              <a:buChar char="•"/>
            </a:pPr>
            <a:r>
              <a:rPr lang="en-GB" dirty="0"/>
              <a:t>More recent moves to challenge this (e.g. through interdisciplinary work in ‘animal studies’, and the development of sub-disciplines such as ‘anthrozoology’)</a:t>
            </a:r>
          </a:p>
          <a:p>
            <a:pPr marL="342900" indent="-342900">
              <a:buFont typeface="Arial" panose="020B0604020202020204" pitchFamily="34" charset="0"/>
              <a:buChar char="•"/>
            </a:pPr>
            <a:r>
              <a:rPr lang="en-GB" dirty="0"/>
              <a:t>For some there is also a political and existential reason to challenge this (e.g. an argument that climate crisis cannot be averted if humans are not prepared to engage with their place in the natural world). </a:t>
            </a:r>
          </a:p>
          <a:p>
            <a:pPr marL="342900" indent="-342900">
              <a:buFont typeface="Arial" panose="020B0604020202020204" pitchFamily="34" charset="0"/>
              <a:buChar char="•"/>
            </a:pPr>
            <a:r>
              <a:rPr lang="en-GB" dirty="0"/>
              <a:t>Many traditional and indigenous / first people’s approaches to understanding human-non-human animal connectivity also challenges the ways in which humans have been positioned as separate to the natural world. </a:t>
            </a:r>
          </a:p>
        </p:txBody>
      </p:sp>
    </p:spTree>
    <p:extLst>
      <p:ext uri="{BB962C8B-B14F-4D97-AF65-F5344CB8AC3E}">
        <p14:creationId xmlns:p14="http://schemas.microsoft.com/office/powerpoint/2010/main" val="3096268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B51B45-C6D9-78F8-9079-89AED64CA842}"/>
              </a:ext>
            </a:extLst>
          </p:cNvPr>
          <p:cNvSpPr>
            <a:spLocks noGrp="1"/>
          </p:cNvSpPr>
          <p:nvPr>
            <p:ph sz="half" idx="1"/>
          </p:nvPr>
        </p:nvSpPr>
        <p:spPr/>
        <p:txBody>
          <a:bodyPr>
            <a:normAutofit lnSpcReduction="10000"/>
          </a:bodyPr>
          <a:lstStyle/>
          <a:p>
            <a:pPr marL="342900" indent="-342900">
              <a:buFont typeface="Arial" panose="020B0604020202020204" pitchFamily="34" charset="0"/>
              <a:buChar char="•"/>
            </a:pPr>
            <a:r>
              <a:rPr lang="en-GB" b="1" dirty="0"/>
              <a:t>How much opportunity have you had to engage </a:t>
            </a:r>
            <a:r>
              <a:rPr lang="en-GB" b="1" u="sng" dirty="0"/>
              <a:t>in both human-focused and non-human animal</a:t>
            </a:r>
            <a:r>
              <a:rPr lang="en-GB" b="1" dirty="0"/>
              <a:t> focused learning? </a:t>
            </a:r>
          </a:p>
          <a:p>
            <a:pPr marL="800100" lvl="1" indent="-342900">
              <a:buFont typeface="Arial" panose="020B0604020202020204" pitchFamily="34" charset="0"/>
              <a:buChar char="•"/>
            </a:pPr>
            <a:r>
              <a:rPr lang="en-GB" dirty="0"/>
              <a:t>If you’ve experience of both human-focused and non-human animal focused has this been in separate environments? </a:t>
            </a:r>
          </a:p>
          <a:p>
            <a:endParaRPr lang="en-GB" dirty="0"/>
          </a:p>
          <a:p>
            <a:pPr marL="342900" indent="-342900">
              <a:buFont typeface="Arial" panose="020B0604020202020204" pitchFamily="34" charset="0"/>
              <a:buChar char="•"/>
            </a:pPr>
            <a:r>
              <a:rPr lang="en-GB" b="1" dirty="0"/>
              <a:t>What </a:t>
            </a:r>
            <a:r>
              <a:rPr lang="en-GB" b="1" u="sng" dirty="0"/>
              <a:t>gaps</a:t>
            </a:r>
            <a:r>
              <a:rPr lang="en-GB" b="1" dirty="0"/>
              <a:t> have there been in previous learning opportunities? </a:t>
            </a:r>
          </a:p>
          <a:p>
            <a:pPr marL="800100" lvl="1" indent="-342900">
              <a:buFont typeface="Arial" panose="020B0604020202020204" pitchFamily="34" charset="0"/>
              <a:buChar char="•"/>
            </a:pPr>
            <a:r>
              <a:rPr lang="en-GB" dirty="0"/>
              <a:t>(which might highlight opportunities for producing something else in the future!)?</a:t>
            </a:r>
          </a:p>
          <a:p>
            <a:pPr marL="800100" lvl="1" indent="-342900">
              <a:buFont typeface="Arial" panose="020B0604020202020204" pitchFamily="34" charset="0"/>
              <a:buChar char="•"/>
            </a:pPr>
            <a:endParaRPr lang="en-GB" dirty="0"/>
          </a:p>
          <a:p>
            <a:pPr marL="800100" lvl="1" indent="-342900">
              <a:buFont typeface="Arial" panose="020B0604020202020204" pitchFamily="34" charset="0"/>
              <a:buChar char="•"/>
            </a:pPr>
            <a:endParaRPr lang="en-GB" dirty="0"/>
          </a:p>
          <a:p>
            <a:pPr marL="342900" indent="-342900">
              <a:buFont typeface="Arial" panose="020B0604020202020204" pitchFamily="34" charset="0"/>
              <a:buChar char="•"/>
            </a:pPr>
            <a:r>
              <a:rPr lang="en-GB" b="1" dirty="0"/>
              <a:t>Do people </a:t>
            </a:r>
            <a:r>
              <a:rPr lang="en-GB" b="1" u="sng" dirty="0"/>
              <a:t>build their own</a:t>
            </a:r>
            <a:r>
              <a:rPr lang="en-GB" b="1" dirty="0"/>
              <a:t> ‘interspecies learning’ environments?</a:t>
            </a:r>
          </a:p>
          <a:p>
            <a:pPr marL="800100" lvl="1" indent="-342900">
              <a:buFont typeface="Arial" panose="020B0604020202020204" pitchFamily="34" charset="0"/>
              <a:buChar char="•"/>
            </a:pPr>
            <a:r>
              <a:rPr lang="en-GB" dirty="0"/>
              <a:t>And is this something you support or have had supported for yourself? </a:t>
            </a:r>
          </a:p>
          <a:p>
            <a:pPr marL="1257300" lvl="2" indent="-342900">
              <a:buFont typeface="Arial" panose="020B0604020202020204" pitchFamily="34" charset="0"/>
              <a:buChar char="•"/>
            </a:pPr>
            <a:r>
              <a:rPr lang="en-GB" dirty="0"/>
              <a:t>Links to ‘heutagogy’ – self determined learning</a:t>
            </a:r>
          </a:p>
        </p:txBody>
      </p:sp>
      <p:sp>
        <p:nvSpPr>
          <p:cNvPr id="3" name="Title 2">
            <a:extLst>
              <a:ext uri="{FF2B5EF4-FFF2-40B4-BE49-F238E27FC236}">
                <a16:creationId xmlns:a16="http://schemas.microsoft.com/office/drawing/2014/main" id="{6EB64F46-5F8C-7B9C-3AA9-B4A1007D9987}"/>
              </a:ext>
            </a:extLst>
          </p:cNvPr>
          <p:cNvSpPr>
            <a:spLocks noGrp="1"/>
          </p:cNvSpPr>
          <p:nvPr>
            <p:ph type="title"/>
          </p:nvPr>
        </p:nvSpPr>
        <p:spPr/>
        <p:txBody>
          <a:bodyPr/>
          <a:lstStyle/>
          <a:p>
            <a:r>
              <a:rPr lang="en-GB" b="1" i="1" dirty="0">
                <a:solidFill>
                  <a:schemeClr val="bg1"/>
                </a:solidFill>
                <a:highlight>
                  <a:srgbClr val="000000"/>
                </a:highlight>
              </a:rPr>
              <a:t>Check in: Interspecies Learning</a:t>
            </a:r>
          </a:p>
        </p:txBody>
      </p:sp>
      <p:sp>
        <p:nvSpPr>
          <p:cNvPr id="4" name="Text Placeholder 3">
            <a:extLst>
              <a:ext uri="{FF2B5EF4-FFF2-40B4-BE49-F238E27FC236}">
                <a16:creationId xmlns:a16="http://schemas.microsoft.com/office/drawing/2014/main" id="{5D65D9F3-4179-E4E0-9C3A-CEA5DE91F035}"/>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3145527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6BEACA-4BED-793C-32C6-FA8E03E7EB69}"/>
              </a:ext>
            </a:extLst>
          </p:cNvPr>
          <p:cNvSpPr>
            <a:spLocks noGrp="1"/>
          </p:cNvSpPr>
          <p:nvPr>
            <p:ph type="title"/>
          </p:nvPr>
        </p:nvSpPr>
        <p:spPr/>
        <p:txBody>
          <a:bodyPr/>
          <a:lstStyle/>
          <a:p>
            <a:r>
              <a:rPr lang="en-GB" b="1" dirty="0"/>
              <a:t>Learning from animal welfare</a:t>
            </a:r>
          </a:p>
        </p:txBody>
      </p:sp>
      <p:sp>
        <p:nvSpPr>
          <p:cNvPr id="4" name="Text Placeholder 3">
            <a:extLst>
              <a:ext uri="{FF2B5EF4-FFF2-40B4-BE49-F238E27FC236}">
                <a16:creationId xmlns:a16="http://schemas.microsoft.com/office/drawing/2014/main" id="{85D21617-695E-C881-A6AE-DA955AC0C4AE}"/>
              </a:ext>
            </a:extLst>
          </p:cNvPr>
          <p:cNvSpPr>
            <a:spLocks noGrp="1"/>
          </p:cNvSpPr>
          <p:nvPr>
            <p:ph type="body" idx="10"/>
          </p:nvPr>
        </p:nvSpPr>
        <p:spPr/>
        <p:txBody>
          <a:bodyPr/>
          <a:lstStyle/>
          <a:p>
            <a:endParaRPr lang="en-GB" dirty="0"/>
          </a:p>
        </p:txBody>
      </p:sp>
      <p:pic>
        <p:nvPicPr>
          <p:cNvPr id="10" name="Content Placeholder 9">
            <a:extLst>
              <a:ext uri="{FF2B5EF4-FFF2-40B4-BE49-F238E27FC236}">
                <a16:creationId xmlns:a16="http://schemas.microsoft.com/office/drawing/2014/main" id="{819299EA-792A-4CB8-B2A1-CBF0B38D521F}"/>
              </a:ext>
            </a:extLst>
          </p:cNvPr>
          <p:cNvPicPr>
            <a:picLocks noGrp="1" noChangeAspect="1"/>
          </p:cNvPicPr>
          <p:nvPr>
            <p:ph sz="half" idx="1"/>
          </p:nvPr>
        </p:nvPicPr>
        <p:blipFill rotWithShape="1">
          <a:blip r:embed="rId3"/>
          <a:srcRect l="5540" t="43257" r="38319" b="16512"/>
          <a:stretch/>
        </p:blipFill>
        <p:spPr>
          <a:xfrm>
            <a:off x="421407" y="915585"/>
            <a:ext cx="8880079" cy="3579413"/>
          </a:xfrm>
        </p:spPr>
      </p:pic>
      <p:sp>
        <p:nvSpPr>
          <p:cNvPr id="11" name="TextBox 10">
            <a:extLst>
              <a:ext uri="{FF2B5EF4-FFF2-40B4-BE49-F238E27FC236}">
                <a16:creationId xmlns:a16="http://schemas.microsoft.com/office/drawing/2014/main" id="{713FCD33-FBE0-6BFA-DDCE-F2E670E895E1}"/>
              </a:ext>
            </a:extLst>
          </p:cNvPr>
          <p:cNvSpPr txBox="1"/>
          <p:nvPr/>
        </p:nvSpPr>
        <p:spPr>
          <a:xfrm>
            <a:off x="741145" y="4803006"/>
            <a:ext cx="6564430" cy="369332"/>
          </a:xfrm>
          <a:prstGeom prst="rect">
            <a:avLst/>
          </a:prstGeom>
          <a:noFill/>
        </p:spPr>
        <p:txBody>
          <a:bodyPr wrap="square" rtlCol="0">
            <a:spAutoFit/>
          </a:bodyPr>
          <a:lstStyle/>
          <a:p>
            <a:r>
              <a:rPr lang="en-GB" dirty="0"/>
              <a:t>From Sopel, D. (2021) </a:t>
            </a:r>
          </a:p>
        </p:txBody>
      </p:sp>
    </p:spTree>
    <p:extLst>
      <p:ext uri="{BB962C8B-B14F-4D97-AF65-F5344CB8AC3E}">
        <p14:creationId xmlns:p14="http://schemas.microsoft.com/office/powerpoint/2010/main" val="2151452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63E55C-9187-16BE-7D95-3B2FD3FC84AE}"/>
              </a:ext>
            </a:extLst>
          </p:cNvPr>
          <p:cNvPicPr>
            <a:picLocks noChangeAspect="1"/>
          </p:cNvPicPr>
          <p:nvPr/>
        </p:nvPicPr>
        <p:blipFill rotWithShape="1">
          <a:blip r:embed="rId3"/>
          <a:srcRect l="22302" t="20813" r="27467" b="21930"/>
          <a:stretch/>
        </p:blipFill>
        <p:spPr>
          <a:xfrm>
            <a:off x="6965734" y="2562726"/>
            <a:ext cx="4052786" cy="2598561"/>
          </a:xfrm>
          <a:prstGeom prst="rect">
            <a:avLst/>
          </a:prstGeom>
          <a:noFill/>
        </p:spPr>
      </p:pic>
      <p:sp>
        <p:nvSpPr>
          <p:cNvPr id="2" name="Content Placeholder 1">
            <a:extLst>
              <a:ext uri="{FF2B5EF4-FFF2-40B4-BE49-F238E27FC236}">
                <a16:creationId xmlns:a16="http://schemas.microsoft.com/office/drawing/2014/main" id="{672F9EE3-FBE7-61AE-4AAA-1C7869CA31E7}"/>
              </a:ext>
            </a:extLst>
          </p:cNvPr>
          <p:cNvSpPr>
            <a:spLocks noGrp="1"/>
          </p:cNvSpPr>
          <p:nvPr>
            <p:ph sz="half" idx="1"/>
          </p:nvPr>
        </p:nvSpPr>
        <p:spPr>
          <a:xfrm>
            <a:off x="502920" y="1310641"/>
            <a:ext cx="5181600" cy="4378959"/>
          </a:xfrm>
        </p:spPr>
        <p:txBody>
          <a:bodyPr>
            <a:normAutofit/>
          </a:bodyPr>
          <a:lstStyle/>
          <a:p>
            <a:r>
              <a:rPr lang="en-GB" dirty="0"/>
              <a:t>https://www.onewelfareworld.org/</a:t>
            </a:r>
          </a:p>
          <a:p>
            <a:endParaRPr lang="en-GB" dirty="0"/>
          </a:p>
          <a:p>
            <a:endParaRPr lang="en-GB" dirty="0"/>
          </a:p>
          <a:p>
            <a:endParaRPr lang="en-GB" dirty="0"/>
          </a:p>
        </p:txBody>
      </p:sp>
      <p:sp>
        <p:nvSpPr>
          <p:cNvPr id="3" name="Title 2">
            <a:extLst>
              <a:ext uri="{FF2B5EF4-FFF2-40B4-BE49-F238E27FC236}">
                <a16:creationId xmlns:a16="http://schemas.microsoft.com/office/drawing/2014/main" id="{C0E6F8D4-FEC4-2605-87C2-6EAA1A235F01}"/>
              </a:ext>
            </a:extLst>
          </p:cNvPr>
          <p:cNvSpPr>
            <a:spLocks noGrp="1"/>
          </p:cNvSpPr>
          <p:nvPr>
            <p:ph type="title"/>
          </p:nvPr>
        </p:nvSpPr>
        <p:spPr>
          <a:xfrm>
            <a:off x="502920" y="437430"/>
            <a:ext cx="9921240" cy="478155"/>
          </a:xfrm>
        </p:spPr>
        <p:txBody>
          <a:bodyPr anchor="ctr">
            <a:normAutofit/>
          </a:bodyPr>
          <a:lstStyle/>
          <a:p>
            <a:r>
              <a:rPr lang="en-GB" sz="2800"/>
              <a:t>‘One Welfare’</a:t>
            </a:r>
          </a:p>
        </p:txBody>
      </p:sp>
      <p:sp>
        <p:nvSpPr>
          <p:cNvPr id="11" name="Text Placeholder 4">
            <a:extLst>
              <a:ext uri="{FF2B5EF4-FFF2-40B4-BE49-F238E27FC236}">
                <a16:creationId xmlns:a16="http://schemas.microsoft.com/office/drawing/2014/main" id="{01E3CDCD-1F44-85CC-EFFF-47095A9AEA14}"/>
              </a:ext>
            </a:extLst>
          </p:cNvPr>
          <p:cNvSpPr>
            <a:spLocks noGrp="1"/>
          </p:cNvSpPr>
          <p:nvPr>
            <p:ph type="body" idx="10"/>
          </p:nvPr>
        </p:nvSpPr>
        <p:spPr>
          <a:xfrm>
            <a:off x="10505673" y="554167"/>
            <a:ext cx="1442720" cy="244682"/>
          </a:xfrm>
        </p:spPr>
        <p:txBody>
          <a:bodyPr/>
          <a:lstStyle/>
          <a:p>
            <a:endParaRPr lang="en-US"/>
          </a:p>
        </p:txBody>
      </p:sp>
      <p:sp>
        <p:nvSpPr>
          <p:cNvPr id="9" name="TextBox 8">
            <a:extLst>
              <a:ext uri="{FF2B5EF4-FFF2-40B4-BE49-F238E27FC236}">
                <a16:creationId xmlns:a16="http://schemas.microsoft.com/office/drawing/2014/main" id="{9C133D9E-6E39-802E-D9B3-61E24B833174}"/>
              </a:ext>
            </a:extLst>
          </p:cNvPr>
          <p:cNvSpPr txBox="1"/>
          <p:nvPr/>
        </p:nvSpPr>
        <p:spPr>
          <a:xfrm>
            <a:off x="502920" y="1967024"/>
            <a:ext cx="5919145" cy="3416320"/>
          </a:xfrm>
          <a:prstGeom prst="rect">
            <a:avLst/>
          </a:prstGeom>
          <a:noFill/>
        </p:spPr>
        <p:txBody>
          <a:bodyPr wrap="square" rtlCol="0">
            <a:spAutoFit/>
          </a:bodyPr>
          <a:lstStyle/>
          <a:p>
            <a:r>
              <a:rPr lang="en-GB" b="1" i="0" dirty="0">
                <a:solidFill>
                  <a:srgbClr val="FFFFFF"/>
                </a:solidFill>
                <a:effectLst/>
                <a:highlight>
                  <a:srgbClr val="000000"/>
                </a:highlight>
                <a:latin typeface="Lora" pitchFamily="2" charset="0"/>
              </a:rPr>
              <a:t>From their FAQs: </a:t>
            </a:r>
          </a:p>
          <a:p>
            <a:r>
              <a:rPr lang="en-GB" b="1" dirty="0">
                <a:solidFill>
                  <a:srgbClr val="FFFFFF"/>
                </a:solidFill>
                <a:highlight>
                  <a:srgbClr val="000000"/>
                </a:highlight>
                <a:latin typeface="Lora" pitchFamily="2" charset="0"/>
              </a:rPr>
              <a:t>“</a:t>
            </a:r>
            <a:r>
              <a:rPr lang="en-GB" b="1" i="0" dirty="0">
                <a:solidFill>
                  <a:srgbClr val="FFFFFF"/>
                </a:solidFill>
                <a:effectLst/>
                <a:highlight>
                  <a:srgbClr val="000000"/>
                </a:highlight>
                <a:latin typeface="Lora" pitchFamily="2" charset="0"/>
              </a:rPr>
              <a:t>One Welfare describes the interconnection between animal welfare, human wellbeing and their physical and social environment as important elements to consider in the elaboration and implementation of policies and activities related to each of these aspects. A One Welfare approach promotes the direct and indirect links of animal welfare to human welfare and environmentally friendly animal-keeping systems.         One Welfare “fosters interdisciplinary collaboration to improve human and animal welfare internationally”.</a:t>
            </a:r>
            <a:r>
              <a:rPr lang="en-GB" b="1" i="0" dirty="0">
                <a:solidFill>
                  <a:srgbClr val="FFFFFF"/>
                </a:solidFill>
                <a:effectLst/>
                <a:highlight>
                  <a:srgbClr val="97C03C"/>
                </a:highlight>
                <a:latin typeface="Lora" pitchFamily="2" charset="0"/>
              </a:rPr>
              <a:t> </a:t>
            </a:r>
            <a:endParaRPr lang="en-GB" dirty="0"/>
          </a:p>
        </p:txBody>
      </p:sp>
    </p:spTree>
    <p:extLst>
      <p:ext uri="{BB962C8B-B14F-4D97-AF65-F5344CB8AC3E}">
        <p14:creationId xmlns:p14="http://schemas.microsoft.com/office/powerpoint/2010/main" val="2348706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FFED952B-E5C1-ADC5-F81D-BED239D43B99}"/>
              </a:ext>
            </a:extLst>
          </p:cNvPr>
          <p:cNvGraphicFramePr>
            <a:graphicFrameLocks noGrp="1"/>
          </p:cNvGraphicFramePr>
          <p:nvPr>
            <p:ph sz="half" idx="1"/>
            <p:extLst>
              <p:ext uri="{D42A27DB-BD31-4B8C-83A1-F6EECF244321}">
                <p14:modId xmlns:p14="http://schemas.microsoft.com/office/powerpoint/2010/main" val="2348429341"/>
              </p:ext>
            </p:extLst>
          </p:nvPr>
        </p:nvGraphicFramePr>
        <p:xfrm>
          <a:off x="503238" y="1311275"/>
          <a:ext cx="10515600" cy="44856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471347982"/>
                    </a:ext>
                  </a:extLst>
                </a:gridCol>
                <a:gridCol w="2628900">
                  <a:extLst>
                    <a:ext uri="{9D8B030D-6E8A-4147-A177-3AD203B41FA5}">
                      <a16:colId xmlns:a16="http://schemas.microsoft.com/office/drawing/2014/main" val="2879529454"/>
                    </a:ext>
                  </a:extLst>
                </a:gridCol>
                <a:gridCol w="2628900">
                  <a:extLst>
                    <a:ext uri="{9D8B030D-6E8A-4147-A177-3AD203B41FA5}">
                      <a16:colId xmlns:a16="http://schemas.microsoft.com/office/drawing/2014/main" val="1442166927"/>
                    </a:ext>
                  </a:extLst>
                </a:gridCol>
                <a:gridCol w="2628900">
                  <a:extLst>
                    <a:ext uri="{9D8B030D-6E8A-4147-A177-3AD203B41FA5}">
                      <a16:colId xmlns:a16="http://schemas.microsoft.com/office/drawing/2014/main" val="3994077847"/>
                    </a:ext>
                  </a:extLst>
                </a:gridCol>
              </a:tblGrid>
              <a:tr h="370840">
                <a:tc>
                  <a:txBody>
                    <a:bodyPr/>
                    <a:lstStyle/>
                    <a:p>
                      <a:r>
                        <a:rPr lang="en-GB" dirty="0"/>
                        <a:t>CARE</a:t>
                      </a:r>
                    </a:p>
                  </a:txBody>
                  <a:tcPr/>
                </a:tc>
                <a:tc>
                  <a:txBody>
                    <a:bodyPr/>
                    <a:lstStyle/>
                    <a:p>
                      <a:r>
                        <a:rPr lang="en-GB" dirty="0"/>
                        <a:t>Human</a:t>
                      </a:r>
                    </a:p>
                  </a:txBody>
                  <a:tcPr/>
                </a:tc>
                <a:tc>
                  <a:txBody>
                    <a:bodyPr/>
                    <a:lstStyle/>
                    <a:p>
                      <a:r>
                        <a:rPr lang="en-GB" dirty="0"/>
                        <a:t>Non-human </a:t>
                      </a:r>
                    </a:p>
                  </a:txBody>
                  <a:tcPr/>
                </a:tc>
                <a:tc>
                  <a:txBody>
                    <a:bodyPr/>
                    <a:lstStyle/>
                    <a:p>
                      <a:r>
                        <a:rPr lang="en-GB" dirty="0"/>
                        <a:t>Interspecies? </a:t>
                      </a:r>
                    </a:p>
                  </a:txBody>
                  <a:tcPr/>
                </a:tc>
                <a:extLst>
                  <a:ext uri="{0D108BD9-81ED-4DB2-BD59-A6C34878D82A}">
                    <a16:rowId xmlns:a16="http://schemas.microsoft.com/office/drawing/2014/main" val="3176726802"/>
                  </a:ext>
                </a:extLst>
              </a:tr>
              <a:tr h="370840">
                <a:tc>
                  <a:txBody>
                    <a:bodyPr/>
                    <a:lstStyle/>
                    <a:p>
                      <a:r>
                        <a:rPr lang="en-GB" dirty="0"/>
                        <a:t>VIRTUE</a:t>
                      </a:r>
                    </a:p>
                  </a:txBody>
                  <a:tcPr/>
                </a:tc>
                <a:tc>
                  <a:txBody>
                    <a:bodyPr/>
                    <a:lstStyle/>
                    <a:p>
                      <a:r>
                        <a:rPr lang="en-GB" b="1" dirty="0"/>
                        <a:t>Care as a virtue, </a:t>
                      </a:r>
                      <a:r>
                        <a:rPr lang="en-GB" b="0" dirty="0"/>
                        <a:t>a </a:t>
                      </a:r>
                      <a:r>
                        <a:rPr lang="en-GB" dirty="0"/>
                        <a:t>feature of an individual’s character</a:t>
                      </a:r>
                    </a:p>
                  </a:txBody>
                  <a:tcPr/>
                </a:tc>
                <a:tc>
                  <a:txBody>
                    <a:bodyPr/>
                    <a:lstStyle/>
                    <a:p>
                      <a:r>
                        <a:rPr lang="en-GB" i="1" dirty="0"/>
                        <a:t>Can non-human beings develop a virtue of care?</a:t>
                      </a:r>
                    </a:p>
                  </a:txBody>
                  <a:tcPr/>
                </a:tc>
                <a:tc>
                  <a:txBody>
                    <a:bodyPr/>
                    <a:lstStyle/>
                    <a:p>
                      <a:r>
                        <a:rPr lang="en-GB" i="1" dirty="0"/>
                        <a:t>Is care as a virtue something we can produce together, human and non-human?</a:t>
                      </a:r>
                    </a:p>
                  </a:txBody>
                  <a:tcPr/>
                </a:tc>
                <a:extLst>
                  <a:ext uri="{0D108BD9-81ED-4DB2-BD59-A6C34878D82A}">
                    <a16:rowId xmlns:a16="http://schemas.microsoft.com/office/drawing/2014/main" val="2216284706"/>
                  </a:ext>
                </a:extLst>
              </a:tr>
              <a:tr h="370840">
                <a:tc>
                  <a:txBody>
                    <a:bodyPr/>
                    <a:lstStyle/>
                    <a:p>
                      <a:r>
                        <a:rPr lang="en-GB" dirty="0"/>
                        <a:t>ORIENTATION</a:t>
                      </a:r>
                    </a:p>
                  </a:txBody>
                  <a:tcPr/>
                </a:tc>
                <a:tc>
                  <a:txBody>
                    <a:bodyPr/>
                    <a:lstStyle/>
                    <a:p>
                      <a:r>
                        <a:rPr lang="en-GB" b="1" dirty="0"/>
                        <a:t>Care as an orientation</a:t>
                      </a:r>
                      <a:r>
                        <a:rPr lang="en-GB" b="0" dirty="0"/>
                        <a:t> – for example </a:t>
                      </a:r>
                      <a:r>
                        <a:rPr lang="en-GB" b="1" dirty="0"/>
                        <a:t>caring about</a:t>
                      </a:r>
                      <a:r>
                        <a:rPr lang="en-GB" b="0" dirty="0"/>
                        <a:t> a specific group (in terms of social justice) or person (a specified other)</a:t>
                      </a:r>
                      <a:endParaRPr lang="en-GB" b="1" dirty="0"/>
                    </a:p>
                  </a:txBody>
                  <a:tcPr/>
                </a:tc>
                <a:tc>
                  <a:txBody>
                    <a:bodyPr/>
                    <a:lstStyle/>
                    <a:p>
                      <a:r>
                        <a:rPr lang="en-GB" i="1" dirty="0"/>
                        <a:t>Can non-human beings express caring about others?</a:t>
                      </a:r>
                    </a:p>
                  </a:txBody>
                  <a:tcPr/>
                </a:tc>
                <a:tc>
                  <a:txBody>
                    <a:bodyPr/>
                    <a:lstStyle/>
                    <a:p>
                      <a:r>
                        <a:rPr lang="en-GB" i="1" dirty="0"/>
                        <a:t>Is care as an orientation something we can produce together?</a:t>
                      </a:r>
                    </a:p>
                  </a:txBody>
                  <a:tcPr/>
                </a:tc>
                <a:extLst>
                  <a:ext uri="{0D108BD9-81ED-4DB2-BD59-A6C34878D82A}">
                    <a16:rowId xmlns:a16="http://schemas.microsoft.com/office/drawing/2014/main" val="2894699253"/>
                  </a:ext>
                </a:extLst>
              </a:tr>
              <a:tr h="370840">
                <a:tc>
                  <a:txBody>
                    <a:bodyPr/>
                    <a:lstStyle/>
                    <a:p>
                      <a:r>
                        <a:rPr lang="en-GB" dirty="0"/>
                        <a:t>ACTIVITY</a:t>
                      </a:r>
                    </a:p>
                  </a:txBody>
                  <a:tcPr/>
                </a:tc>
                <a:tc>
                  <a:txBody>
                    <a:bodyPr/>
                    <a:lstStyle/>
                    <a:p>
                      <a:r>
                        <a:rPr lang="en-GB" b="1" dirty="0"/>
                        <a:t>Care as an activity - </a:t>
                      </a:r>
                      <a:r>
                        <a:rPr lang="en-GB" dirty="0"/>
                        <a:t>the provision of resource to directly address needs and preferences (</a:t>
                      </a:r>
                      <a:r>
                        <a:rPr lang="en-GB" b="1" dirty="0"/>
                        <a:t>caring for</a:t>
                      </a:r>
                      <a:r>
                        <a:rPr lang="en-GB" dirty="0"/>
                        <a:t>)</a:t>
                      </a:r>
                    </a:p>
                  </a:txBody>
                  <a:tcPr/>
                </a:tc>
                <a:tc>
                  <a:txBody>
                    <a:bodyPr/>
                    <a:lstStyle/>
                    <a:p>
                      <a:r>
                        <a:rPr lang="en-GB" i="1" dirty="0"/>
                        <a:t>Can non-human beings directly address needs and preferences? </a:t>
                      </a:r>
                    </a:p>
                  </a:txBody>
                  <a:tcPr/>
                </a:tc>
                <a:tc>
                  <a:txBody>
                    <a:bodyPr/>
                    <a:lstStyle/>
                    <a:p>
                      <a:r>
                        <a:rPr lang="en-GB" i="1" dirty="0"/>
                        <a:t>Is care as an activity something we can produce together. </a:t>
                      </a:r>
                    </a:p>
                  </a:txBody>
                  <a:tcPr/>
                </a:tc>
                <a:extLst>
                  <a:ext uri="{0D108BD9-81ED-4DB2-BD59-A6C34878D82A}">
                    <a16:rowId xmlns:a16="http://schemas.microsoft.com/office/drawing/2014/main" val="1063595485"/>
                  </a:ext>
                </a:extLst>
              </a:tr>
            </a:tbl>
          </a:graphicData>
        </a:graphic>
      </p:graphicFrame>
      <p:sp>
        <p:nvSpPr>
          <p:cNvPr id="6" name="Title 5">
            <a:extLst>
              <a:ext uri="{FF2B5EF4-FFF2-40B4-BE49-F238E27FC236}">
                <a16:creationId xmlns:a16="http://schemas.microsoft.com/office/drawing/2014/main" id="{0ECEEDAB-69FF-E557-15BE-284E7C9FA797}"/>
              </a:ext>
            </a:extLst>
          </p:cNvPr>
          <p:cNvSpPr>
            <a:spLocks noGrp="1"/>
          </p:cNvSpPr>
          <p:nvPr>
            <p:ph type="title"/>
          </p:nvPr>
        </p:nvSpPr>
        <p:spPr/>
        <p:txBody>
          <a:bodyPr/>
          <a:lstStyle/>
          <a:p>
            <a:r>
              <a:rPr lang="en-GB" b="1" u="sng" dirty="0"/>
              <a:t>Care</a:t>
            </a:r>
            <a:r>
              <a:rPr lang="en-GB" dirty="0"/>
              <a:t>, Welfare and Wellbeing:</a:t>
            </a:r>
          </a:p>
        </p:txBody>
      </p:sp>
      <p:sp>
        <p:nvSpPr>
          <p:cNvPr id="8" name="Text Placeholder 7">
            <a:extLst>
              <a:ext uri="{FF2B5EF4-FFF2-40B4-BE49-F238E27FC236}">
                <a16:creationId xmlns:a16="http://schemas.microsoft.com/office/drawing/2014/main" id="{E387F2A0-DA5D-0C98-BAD6-023BDE45F6F8}"/>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2629249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FFED952B-E5C1-ADC5-F81D-BED239D43B99}"/>
              </a:ext>
            </a:extLst>
          </p:cNvPr>
          <p:cNvGraphicFramePr>
            <a:graphicFrameLocks noGrp="1"/>
          </p:cNvGraphicFramePr>
          <p:nvPr>
            <p:ph sz="half" idx="1"/>
            <p:extLst>
              <p:ext uri="{D42A27DB-BD31-4B8C-83A1-F6EECF244321}">
                <p14:modId xmlns:p14="http://schemas.microsoft.com/office/powerpoint/2010/main" val="659578348"/>
              </p:ext>
            </p:extLst>
          </p:nvPr>
        </p:nvGraphicFramePr>
        <p:xfrm>
          <a:off x="503238" y="1311275"/>
          <a:ext cx="10515600" cy="38455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471347982"/>
                    </a:ext>
                  </a:extLst>
                </a:gridCol>
                <a:gridCol w="2628900">
                  <a:extLst>
                    <a:ext uri="{9D8B030D-6E8A-4147-A177-3AD203B41FA5}">
                      <a16:colId xmlns:a16="http://schemas.microsoft.com/office/drawing/2014/main" val="2879529454"/>
                    </a:ext>
                  </a:extLst>
                </a:gridCol>
                <a:gridCol w="2628900">
                  <a:extLst>
                    <a:ext uri="{9D8B030D-6E8A-4147-A177-3AD203B41FA5}">
                      <a16:colId xmlns:a16="http://schemas.microsoft.com/office/drawing/2014/main" val="1442166927"/>
                    </a:ext>
                  </a:extLst>
                </a:gridCol>
                <a:gridCol w="2628900">
                  <a:extLst>
                    <a:ext uri="{9D8B030D-6E8A-4147-A177-3AD203B41FA5}">
                      <a16:colId xmlns:a16="http://schemas.microsoft.com/office/drawing/2014/main" val="3994077847"/>
                    </a:ext>
                  </a:extLst>
                </a:gridCol>
              </a:tblGrid>
              <a:tr h="370840">
                <a:tc>
                  <a:txBody>
                    <a:bodyPr/>
                    <a:lstStyle/>
                    <a:p>
                      <a:r>
                        <a:rPr lang="en-GB" dirty="0"/>
                        <a:t>WELFARE</a:t>
                      </a:r>
                    </a:p>
                  </a:txBody>
                  <a:tcPr/>
                </a:tc>
                <a:tc>
                  <a:txBody>
                    <a:bodyPr/>
                    <a:lstStyle/>
                    <a:p>
                      <a:r>
                        <a:rPr lang="en-GB" dirty="0"/>
                        <a:t>Human</a:t>
                      </a:r>
                    </a:p>
                  </a:txBody>
                  <a:tcPr/>
                </a:tc>
                <a:tc>
                  <a:txBody>
                    <a:bodyPr/>
                    <a:lstStyle/>
                    <a:p>
                      <a:r>
                        <a:rPr lang="en-GB" dirty="0"/>
                        <a:t>Non-human </a:t>
                      </a:r>
                    </a:p>
                  </a:txBody>
                  <a:tcPr/>
                </a:tc>
                <a:tc>
                  <a:txBody>
                    <a:bodyPr/>
                    <a:lstStyle/>
                    <a:p>
                      <a:r>
                        <a:rPr lang="en-GB" dirty="0"/>
                        <a:t>Interspecies? </a:t>
                      </a:r>
                    </a:p>
                  </a:txBody>
                  <a:tcPr/>
                </a:tc>
                <a:extLst>
                  <a:ext uri="{0D108BD9-81ED-4DB2-BD59-A6C34878D82A}">
                    <a16:rowId xmlns:a16="http://schemas.microsoft.com/office/drawing/2014/main" val="3176726802"/>
                  </a:ext>
                </a:extLst>
              </a:tr>
              <a:tr h="370840">
                <a:tc>
                  <a:txBody>
                    <a:bodyPr/>
                    <a:lstStyle/>
                    <a:p>
                      <a:r>
                        <a:rPr lang="en-GB" dirty="0"/>
                        <a:t>A STATE OF BEING (POSITIVE OR AVOIDANCE OF NEGATIVE CONDITIONS)</a:t>
                      </a:r>
                    </a:p>
                    <a:p>
                      <a:endParaRPr lang="en-GB" dirty="0"/>
                    </a:p>
                  </a:txBody>
                  <a:tcPr/>
                </a:tc>
                <a:tc>
                  <a:txBody>
                    <a:bodyPr/>
                    <a:lstStyle/>
                    <a:p>
                      <a:r>
                        <a:rPr lang="en-GB" dirty="0"/>
                        <a:t>‘</a:t>
                      </a:r>
                      <a:r>
                        <a:rPr lang="en-GB" b="1" dirty="0"/>
                        <a:t>Faring well</a:t>
                      </a:r>
                      <a:r>
                        <a:rPr lang="en-GB" dirty="0"/>
                        <a:t>’ (similar to ‘being well’ as per wellbeing) </a:t>
                      </a:r>
                    </a:p>
                  </a:txBody>
                  <a:tcPr/>
                </a:tc>
                <a:tc>
                  <a:txBody>
                    <a:bodyPr/>
                    <a:lstStyle/>
                    <a:p>
                      <a:r>
                        <a:rPr lang="en-GB" b="0" i="1" dirty="0"/>
                        <a:t>Five Domains of Animal Welfare: a model encompassing both survival and thriving</a:t>
                      </a:r>
                    </a:p>
                  </a:txBody>
                  <a:tcPr/>
                </a:tc>
                <a:tc>
                  <a:txBody>
                    <a:bodyPr/>
                    <a:lstStyle/>
                    <a:p>
                      <a:r>
                        <a:rPr lang="en-GB" i="1" dirty="0"/>
                        <a:t>What can we learn about the intersection of conditions that can enhance or risk human and non-human animal welfare?</a:t>
                      </a:r>
                    </a:p>
                    <a:p>
                      <a:endParaRPr lang="en-GB" i="1" dirty="0"/>
                    </a:p>
                  </a:txBody>
                  <a:tcPr/>
                </a:tc>
                <a:extLst>
                  <a:ext uri="{0D108BD9-81ED-4DB2-BD59-A6C34878D82A}">
                    <a16:rowId xmlns:a16="http://schemas.microsoft.com/office/drawing/2014/main" val="2216284706"/>
                  </a:ext>
                </a:extLst>
              </a:tr>
              <a:tr h="370840">
                <a:tc>
                  <a:txBody>
                    <a:bodyPr/>
                    <a:lstStyle/>
                    <a:p>
                      <a:r>
                        <a:rPr lang="en-GB" dirty="0"/>
                        <a:t>CONDITIONS RESPONDED TO THROUGH POLICY ADMINISTRATION</a:t>
                      </a:r>
                    </a:p>
                  </a:txBody>
                  <a:tcPr/>
                </a:tc>
                <a:tc>
                  <a:txBody>
                    <a:bodyPr/>
                    <a:lstStyle/>
                    <a:p>
                      <a:r>
                        <a:rPr lang="en-GB" b="1" dirty="0"/>
                        <a:t>Administrative approaches</a:t>
                      </a:r>
                      <a:r>
                        <a:rPr lang="en-GB" dirty="0"/>
                        <a:t> to meeting needs in populations (‘welfare’ as a pejorative term for social security)</a:t>
                      </a:r>
                      <a:endParaRPr lang="en-GB" b="1" dirty="0"/>
                    </a:p>
                  </a:txBody>
                  <a:tcPr/>
                </a:tc>
                <a:tc>
                  <a:txBody>
                    <a:bodyPr/>
                    <a:lstStyle/>
                    <a:p>
                      <a:r>
                        <a:rPr lang="en-GB" i="1" dirty="0"/>
                        <a:t>e.g. legislation and required practices that govern farming, and the keeping of animals.</a:t>
                      </a:r>
                    </a:p>
                  </a:txBody>
                  <a:tcPr/>
                </a:tc>
                <a:tc>
                  <a:txBody>
                    <a:bodyPr/>
                    <a:lstStyle/>
                    <a:p>
                      <a:r>
                        <a:rPr lang="en-GB" i="1" dirty="0"/>
                        <a:t>How does legislation support the wellbeing of humans and non-humans ‘working together’ for welfare and wellbeing?</a:t>
                      </a:r>
                    </a:p>
                  </a:txBody>
                  <a:tcPr/>
                </a:tc>
                <a:extLst>
                  <a:ext uri="{0D108BD9-81ED-4DB2-BD59-A6C34878D82A}">
                    <a16:rowId xmlns:a16="http://schemas.microsoft.com/office/drawing/2014/main" val="2894699253"/>
                  </a:ext>
                </a:extLst>
              </a:tr>
            </a:tbl>
          </a:graphicData>
        </a:graphic>
      </p:graphicFrame>
      <p:sp>
        <p:nvSpPr>
          <p:cNvPr id="6" name="Title 5">
            <a:extLst>
              <a:ext uri="{FF2B5EF4-FFF2-40B4-BE49-F238E27FC236}">
                <a16:creationId xmlns:a16="http://schemas.microsoft.com/office/drawing/2014/main" id="{0ECEEDAB-69FF-E557-15BE-284E7C9FA797}"/>
              </a:ext>
            </a:extLst>
          </p:cNvPr>
          <p:cNvSpPr>
            <a:spLocks noGrp="1"/>
          </p:cNvSpPr>
          <p:nvPr>
            <p:ph type="title"/>
          </p:nvPr>
        </p:nvSpPr>
        <p:spPr/>
        <p:txBody>
          <a:bodyPr/>
          <a:lstStyle/>
          <a:p>
            <a:r>
              <a:rPr lang="en-GB" dirty="0"/>
              <a:t>Care, </a:t>
            </a:r>
            <a:r>
              <a:rPr lang="en-GB" b="1" u="sng" dirty="0"/>
              <a:t>Welfare</a:t>
            </a:r>
            <a:r>
              <a:rPr lang="en-GB" dirty="0"/>
              <a:t> and Wellbeing:</a:t>
            </a:r>
          </a:p>
        </p:txBody>
      </p:sp>
      <p:sp>
        <p:nvSpPr>
          <p:cNvPr id="8" name="Text Placeholder 7">
            <a:extLst>
              <a:ext uri="{FF2B5EF4-FFF2-40B4-BE49-F238E27FC236}">
                <a16:creationId xmlns:a16="http://schemas.microsoft.com/office/drawing/2014/main" id="{E387F2A0-DA5D-0C98-BAD6-023BDE45F6F8}"/>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2052413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05B85E91-DD99-9499-9D5A-9CA585F1CB26}"/>
              </a:ext>
            </a:extLst>
          </p:cNvPr>
          <p:cNvGraphicFramePr>
            <a:graphicFrameLocks noGrp="1"/>
          </p:cNvGraphicFramePr>
          <p:nvPr>
            <p:ph sz="half" idx="1"/>
            <p:extLst>
              <p:ext uri="{D42A27DB-BD31-4B8C-83A1-F6EECF244321}">
                <p14:modId xmlns:p14="http://schemas.microsoft.com/office/powerpoint/2010/main" val="755803799"/>
              </p:ext>
            </p:extLst>
          </p:nvPr>
        </p:nvGraphicFramePr>
        <p:xfrm>
          <a:off x="249237" y="1298575"/>
          <a:ext cx="11699156" cy="4490720"/>
        </p:xfrm>
        <a:graphic>
          <a:graphicData uri="http://schemas.openxmlformats.org/drawingml/2006/table">
            <a:tbl>
              <a:tblPr firstRow="1" bandRow="1">
                <a:tableStyleId>{5C22544A-7EE6-4342-B048-85BDC9FD1C3A}</a:tableStyleId>
              </a:tblPr>
              <a:tblGrid>
                <a:gridCol w="2924789">
                  <a:extLst>
                    <a:ext uri="{9D8B030D-6E8A-4147-A177-3AD203B41FA5}">
                      <a16:colId xmlns:a16="http://schemas.microsoft.com/office/drawing/2014/main" val="3379061527"/>
                    </a:ext>
                  </a:extLst>
                </a:gridCol>
                <a:gridCol w="2924789">
                  <a:extLst>
                    <a:ext uri="{9D8B030D-6E8A-4147-A177-3AD203B41FA5}">
                      <a16:colId xmlns:a16="http://schemas.microsoft.com/office/drawing/2014/main" val="1622022673"/>
                    </a:ext>
                  </a:extLst>
                </a:gridCol>
                <a:gridCol w="2924789">
                  <a:extLst>
                    <a:ext uri="{9D8B030D-6E8A-4147-A177-3AD203B41FA5}">
                      <a16:colId xmlns:a16="http://schemas.microsoft.com/office/drawing/2014/main" val="3682628895"/>
                    </a:ext>
                  </a:extLst>
                </a:gridCol>
                <a:gridCol w="2924789">
                  <a:extLst>
                    <a:ext uri="{9D8B030D-6E8A-4147-A177-3AD203B41FA5}">
                      <a16:colId xmlns:a16="http://schemas.microsoft.com/office/drawing/2014/main" val="3982019422"/>
                    </a:ext>
                  </a:extLst>
                </a:gridCol>
              </a:tblGrid>
              <a:tr h="370840">
                <a:tc>
                  <a:txBody>
                    <a:bodyPr/>
                    <a:lstStyle/>
                    <a:p>
                      <a:r>
                        <a:rPr lang="en-GB" b="1" dirty="0"/>
                        <a:t>WELLBEING</a:t>
                      </a:r>
                    </a:p>
                  </a:txBody>
                  <a:tcPr/>
                </a:tc>
                <a:tc>
                  <a:txBody>
                    <a:bodyPr/>
                    <a:lstStyle/>
                    <a:p>
                      <a:r>
                        <a:rPr lang="en-GB" b="1" dirty="0"/>
                        <a:t>Human</a:t>
                      </a:r>
                    </a:p>
                  </a:txBody>
                  <a:tcPr/>
                </a:tc>
                <a:tc>
                  <a:txBody>
                    <a:bodyPr/>
                    <a:lstStyle/>
                    <a:p>
                      <a:r>
                        <a:rPr lang="en-GB" b="1" dirty="0"/>
                        <a:t>Non-human </a:t>
                      </a:r>
                    </a:p>
                  </a:txBody>
                  <a:tcPr/>
                </a:tc>
                <a:tc>
                  <a:txBody>
                    <a:bodyPr/>
                    <a:lstStyle/>
                    <a:p>
                      <a:r>
                        <a:rPr lang="en-GB" b="1" dirty="0"/>
                        <a:t>Interspecies? </a:t>
                      </a:r>
                    </a:p>
                  </a:txBody>
                  <a:tcPr/>
                </a:tc>
                <a:extLst>
                  <a:ext uri="{0D108BD9-81ED-4DB2-BD59-A6C34878D82A}">
                    <a16:rowId xmlns:a16="http://schemas.microsoft.com/office/drawing/2014/main" val="1047483664"/>
                  </a:ext>
                </a:extLst>
              </a:tr>
              <a:tr h="370840">
                <a:tc>
                  <a:txBody>
                    <a:bodyPr/>
                    <a:lstStyle/>
                    <a:p>
                      <a:r>
                        <a:rPr lang="en-GB" b="1" dirty="0"/>
                        <a:t>HAPPINESS</a:t>
                      </a:r>
                    </a:p>
                  </a:txBody>
                  <a:tcPr/>
                </a:tc>
                <a:tc>
                  <a:txBody>
                    <a:bodyPr/>
                    <a:lstStyle/>
                    <a:p>
                      <a:r>
                        <a:rPr lang="en-GB" b="1" dirty="0"/>
                        <a:t>Hedonic, in the moment versus ongoing flourishing</a:t>
                      </a:r>
                    </a:p>
                  </a:txBody>
                  <a:tcPr/>
                </a:tc>
                <a:tc>
                  <a:txBody>
                    <a:bodyPr/>
                    <a:lstStyle/>
                    <a:p>
                      <a:r>
                        <a:rPr lang="en-GB" b="0" i="1" dirty="0"/>
                        <a:t>Can happiness be relevant to non-human animals?</a:t>
                      </a:r>
                    </a:p>
                  </a:txBody>
                  <a:tcPr/>
                </a:tc>
                <a:tc>
                  <a:txBody>
                    <a:bodyPr/>
                    <a:lstStyle/>
                    <a:p>
                      <a:r>
                        <a:rPr lang="en-GB" b="0" i="1" dirty="0"/>
                        <a:t>Can we support each others’ happiness?</a:t>
                      </a:r>
                    </a:p>
                  </a:txBody>
                  <a:tcPr/>
                </a:tc>
                <a:extLst>
                  <a:ext uri="{0D108BD9-81ED-4DB2-BD59-A6C34878D82A}">
                    <a16:rowId xmlns:a16="http://schemas.microsoft.com/office/drawing/2014/main" val="2991171606"/>
                  </a:ext>
                </a:extLst>
              </a:tr>
              <a:tr h="370840">
                <a:tc>
                  <a:txBody>
                    <a:bodyPr/>
                    <a:lstStyle/>
                    <a:p>
                      <a:r>
                        <a:rPr lang="en-GB" b="1" dirty="0"/>
                        <a:t>VIRTUE EXPRESSION</a:t>
                      </a:r>
                    </a:p>
                  </a:txBody>
                  <a:tcPr/>
                </a:tc>
                <a:tc>
                  <a:txBody>
                    <a:bodyPr/>
                    <a:lstStyle/>
                    <a:p>
                      <a:r>
                        <a:rPr lang="en-GB" b="1" dirty="0"/>
                        <a:t>Being well as being able to be good</a:t>
                      </a:r>
                    </a:p>
                  </a:txBody>
                  <a:tcPr/>
                </a:tc>
                <a:tc>
                  <a:txBody>
                    <a:bodyPr/>
                    <a:lstStyle/>
                    <a:p>
                      <a:r>
                        <a:rPr lang="en-GB" b="0" i="1" dirty="0"/>
                        <a:t>Do animals express ‘virtue’?</a:t>
                      </a:r>
                    </a:p>
                  </a:txBody>
                  <a:tcPr/>
                </a:tc>
                <a:tc>
                  <a:txBody>
                    <a:bodyPr/>
                    <a:lstStyle/>
                    <a:p>
                      <a:r>
                        <a:rPr lang="en-GB" b="0" i="1" dirty="0"/>
                        <a:t>Can we ‘co-produce’ good in the world?</a:t>
                      </a:r>
                    </a:p>
                  </a:txBody>
                  <a:tcPr/>
                </a:tc>
                <a:extLst>
                  <a:ext uri="{0D108BD9-81ED-4DB2-BD59-A6C34878D82A}">
                    <a16:rowId xmlns:a16="http://schemas.microsoft.com/office/drawing/2014/main" val="504962871"/>
                  </a:ext>
                </a:extLst>
              </a:tr>
              <a:tr h="370840">
                <a:tc>
                  <a:txBody>
                    <a:bodyPr/>
                    <a:lstStyle/>
                    <a:p>
                      <a:r>
                        <a:rPr lang="en-GB" b="1" dirty="0"/>
                        <a:t>PREFERENCE SATISFACTION</a:t>
                      </a:r>
                    </a:p>
                  </a:txBody>
                  <a:tcPr/>
                </a:tc>
                <a:tc>
                  <a:txBody>
                    <a:bodyPr/>
                    <a:lstStyle/>
                    <a:p>
                      <a:r>
                        <a:rPr lang="en-GB" b="1" dirty="0"/>
                        <a:t>Meeting wants</a:t>
                      </a:r>
                    </a:p>
                  </a:txBody>
                  <a:tcPr/>
                </a:tc>
                <a:tc>
                  <a:txBody>
                    <a:bodyPr/>
                    <a:lstStyle/>
                    <a:p>
                      <a:r>
                        <a:rPr lang="en-GB" b="0" i="1" dirty="0"/>
                        <a:t>Do animals seek preference satisfaction?</a:t>
                      </a:r>
                    </a:p>
                  </a:txBody>
                  <a:tcPr/>
                </a:tc>
                <a:tc>
                  <a:txBody>
                    <a:bodyPr/>
                    <a:lstStyle/>
                    <a:p>
                      <a:r>
                        <a:rPr lang="en-GB" b="0" i="1" dirty="0"/>
                        <a:t>Can we organise to meet each others’ preferences?</a:t>
                      </a:r>
                    </a:p>
                  </a:txBody>
                  <a:tcPr/>
                </a:tc>
                <a:extLst>
                  <a:ext uri="{0D108BD9-81ED-4DB2-BD59-A6C34878D82A}">
                    <a16:rowId xmlns:a16="http://schemas.microsoft.com/office/drawing/2014/main" val="72159843"/>
                  </a:ext>
                </a:extLst>
              </a:tr>
              <a:tr h="370840">
                <a:tc>
                  <a:txBody>
                    <a:bodyPr/>
                    <a:lstStyle/>
                    <a:p>
                      <a:r>
                        <a:rPr lang="en-GB" b="1" dirty="0"/>
                        <a:t>NEEDS SATISFACTION</a:t>
                      </a:r>
                    </a:p>
                  </a:txBody>
                  <a:tcPr/>
                </a:tc>
                <a:tc>
                  <a:txBody>
                    <a:bodyPr/>
                    <a:lstStyle/>
                    <a:p>
                      <a:r>
                        <a:rPr lang="en-GB" b="1" dirty="0"/>
                        <a:t>Meeting needs</a:t>
                      </a:r>
                    </a:p>
                  </a:txBody>
                  <a:tcPr/>
                </a:tc>
                <a:tc>
                  <a:txBody>
                    <a:bodyPr/>
                    <a:lstStyle/>
                    <a:p>
                      <a:r>
                        <a:rPr lang="en-GB" b="0" i="1" dirty="0"/>
                        <a:t>Is needs satisfaction necessary and sufficient for animal wellbeing?</a:t>
                      </a:r>
                    </a:p>
                  </a:txBody>
                  <a:tcPr/>
                </a:tc>
                <a:tc>
                  <a:txBody>
                    <a:bodyPr/>
                    <a:lstStyle/>
                    <a:p>
                      <a:r>
                        <a:rPr lang="en-GB" b="0" i="1" dirty="0"/>
                        <a:t>Can we organise to meet each others’ needs?</a:t>
                      </a:r>
                    </a:p>
                  </a:txBody>
                  <a:tcPr/>
                </a:tc>
                <a:extLst>
                  <a:ext uri="{0D108BD9-81ED-4DB2-BD59-A6C34878D82A}">
                    <a16:rowId xmlns:a16="http://schemas.microsoft.com/office/drawing/2014/main" val="413567524"/>
                  </a:ext>
                </a:extLst>
              </a:tr>
              <a:tr h="370840">
                <a:tc>
                  <a:txBody>
                    <a:bodyPr/>
                    <a:lstStyle/>
                    <a:p>
                      <a:r>
                        <a:rPr lang="en-GB" b="1" dirty="0"/>
                        <a:t>JUST DESERTS</a:t>
                      </a:r>
                    </a:p>
                  </a:txBody>
                  <a:tcPr/>
                </a:tc>
                <a:tc>
                  <a:txBody>
                    <a:bodyPr/>
                    <a:lstStyle/>
                    <a:p>
                      <a:r>
                        <a:rPr lang="en-GB" b="1" dirty="0"/>
                        <a:t>Receiving what is due</a:t>
                      </a:r>
                    </a:p>
                  </a:txBody>
                  <a:tcPr/>
                </a:tc>
                <a:tc>
                  <a:txBody>
                    <a:bodyPr/>
                    <a:lstStyle/>
                    <a:p>
                      <a:r>
                        <a:rPr lang="en-GB" b="0" i="1" dirty="0"/>
                        <a:t>Do animals seek recompense, do they deserve recompense? </a:t>
                      </a:r>
                    </a:p>
                  </a:txBody>
                  <a:tcPr/>
                </a:tc>
                <a:tc>
                  <a:txBody>
                    <a:bodyPr/>
                    <a:lstStyle/>
                    <a:p>
                      <a:r>
                        <a:rPr lang="en-GB" b="0" i="1" dirty="0"/>
                        <a:t>Can we each benefit from rewards e.g. from our ‘labour’ or our relationships?</a:t>
                      </a:r>
                    </a:p>
                  </a:txBody>
                  <a:tcPr/>
                </a:tc>
                <a:extLst>
                  <a:ext uri="{0D108BD9-81ED-4DB2-BD59-A6C34878D82A}">
                    <a16:rowId xmlns:a16="http://schemas.microsoft.com/office/drawing/2014/main" val="2268491086"/>
                  </a:ext>
                </a:extLst>
              </a:tr>
              <a:tr h="370840">
                <a:tc>
                  <a:txBody>
                    <a:bodyPr/>
                    <a:lstStyle/>
                    <a:p>
                      <a:endParaRPr lang="en-GB" b="1" dirty="0"/>
                    </a:p>
                  </a:txBody>
                  <a:tcPr/>
                </a:tc>
                <a:tc>
                  <a:txBody>
                    <a:bodyPr/>
                    <a:lstStyle/>
                    <a:p>
                      <a:endParaRPr lang="en-GB" b="1" dirty="0"/>
                    </a:p>
                  </a:txBody>
                  <a:tcPr/>
                </a:tc>
                <a:tc>
                  <a:txBody>
                    <a:bodyPr/>
                    <a:lstStyle/>
                    <a:p>
                      <a:endParaRPr lang="en-GB" b="1" dirty="0"/>
                    </a:p>
                  </a:txBody>
                  <a:tcPr/>
                </a:tc>
                <a:tc>
                  <a:txBody>
                    <a:bodyPr/>
                    <a:lstStyle/>
                    <a:p>
                      <a:endParaRPr lang="en-GB" b="1" dirty="0"/>
                    </a:p>
                  </a:txBody>
                  <a:tcPr/>
                </a:tc>
                <a:extLst>
                  <a:ext uri="{0D108BD9-81ED-4DB2-BD59-A6C34878D82A}">
                    <a16:rowId xmlns:a16="http://schemas.microsoft.com/office/drawing/2014/main" val="174740725"/>
                  </a:ext>
                </a:extLst>
              </a:tr>
            </a:tbl>
          </a:graphicData>
        </a:graphic>
      </p:graphicFrame>
      <p:sp>
        <p:nvSpPr>
          <p:cNvPr id="3" name="Title 2">
            <a:extLst>
              <a:ext uri="{FF2B5EF4-FFF2-40B4-BE49-F238E27FC236}">
                <a16:creationId xmlns:a16="http://schemas.microsoft.com/office/drawing/2014/main" id="{A0B5C207-AEC0-8996-8E30-4EA885E6B75C}"/>
              </a:ext>
            </a:extLst>
          </p:cNvPr>
          <p:cNvSpPr>
            <a:spLocks noGrp="1"/>
          </p:cNvSpPr>
          <p:nvPr>
            <p:ph type="title"/>
          </p:nvPr>
        </p:nvSpPr>
        <p:spPr/>
        <p:txBody>
          <a:bodyPr/>
          <a:lstStyle/>
          <a:p>
            <a:r>
              <a:rPr lang="en-GB" dirty="0"/>
              <a:t>Care, Welfare and </a:t>
            </a:r>
            <a:r>
              <a:rPr lang="en-GB" b="1" u="sng" dirty="0"/>
              <a:t>Wellbeing</a:t>
            </a:r>
            <a:endParaRPr lang="en-GB" dirty="0"/>
          </a:p>
        </p:txBody>
      </p:sp>
      <p:sp>
        <p:nvSpPr>
          <p:cNvPr id="4" name="Text Placeholder 3">
            <a:extLst>
              <a:ext uri="{FF2B5EF4-FFF2-40B4-BE49-F238E27FC236}">
                <a16:creationId xmlns:a16="http://schemas.microsoft.com/office/drawing/2014/main" id="{B1B0F6B5-93C4-8E32-4A36-337215493834}"/>
              </a:ext>
            </a:extLst>
          </p:cNvPr>
          <p:cNvSpPr>
            <a:spLocks noGrp="1"/>
          </p:cNvSpPr>
          <p:nvPr>
            <p:ph type="body" idx="10"/>
          </p:nvPr>
        </p:nvSpPr>
        <p:spPr/>
        <p:txBody>
          <a:bodyPr/>
          <a:lstStyle/>
          <a:p>
            <a:endParaRPr lang="en-GB" dirty="0"/>
          </a:p>
        </p:txBody>
      </p:sp>
      <p:sp>
        <p:nvSpPr>
          <p:cNvPr id="6" name="TextBox 5">
            <a:extLst>
              <a:ext uri="{FF2B5EF4-FFF2-40B4-BE49-F238E27FC236}">
                <a16:creationId xmlns:a16="http://schemas.microsoft.com/office/drawing/2014/main" id="{FA9C2AC5-1F96-F638-2F5D-655E21E61AEC}"/>
              </a:ext>
            </a:extLst>
          </p:cNvPr>
          <p:cNvSpPr txBox="1"/>
          <p:nvPr/>
        </p:nvSpPr>
        <p:spPr>
          <a:xfrm>
            <a:off x="5911702" y="6007395"/>
            <a:ext cx="5794745" cy="369332"/>
          </a:xfrm>
          <a:prstGeom prst="rect">
            <a:avLst/>
          </a:prstGeom>
          <a:noFill/>
        </p:spPr>
        <p:txBody>
          <a:bodyPr wrap="square" rtlCol="0">
            <a:spAutoFit/>
          </a:bodyPr>
          <a:lstStyle/>
          <a:p>
            <a:r>
              <a:rPr lang="en-GB" dirty="0"/>
              <a:t>See Fitzpatrick (2011)</a:t>
            </a:r>
          </a:p>
        </p:txBody>
      </p:sp>
    </p:spTree>
    <p:extLst>
      <p:ext uri="{BB962C8B-B14F-4D97-AF65-F5344CB8AC3E}">
        <p14:creationId xmlns:p14="http://schemas.microsoft.com/office/powerpoint/2010/main" val="3595000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595039-C32F-80E4-F821-B89712A9E2DD}"/>
              </a:ext>
            </a:extLst>
          </p:cNvPr>
          <p:cNvSpPr>
            <a:spLocks noGrp="1"/>
          </p:cNvSpPr>
          <p:nvPr>
            <p:ph sz="half" idx="1"/>
          </p:nvPr>
        </p:nvSpPr>
        <p:spPr/>
        <p:txBody>
          <a:bodyPr/>
          <a:lstStyle/>
          <a:p>
            <a:endParaRPr lang="en-GB" dirty="0"/>
          </a:p>
          <a:p>
            <a:endParaRPr lang="en-GB" dirty="0"/>
          </a:p>
          <a:p>
            <a:pPr>
              <a:lnSpc>
                <a:spcPct val="150000"/>
              </a:lnSpc>
            </a:pPr>
            <a:r>
              <a:rPr lang="en-GB" b="1" i="1" dirty="0">
                <a:solidFill>
                  <a:schemeClr val="bg1"/>
                </a:solidFill>
                <a:highlight>
                  <a:srgbClr val="000000"/>
                </a:highlight>
              </a:rPr>
              <a:t>To what extent are we ‘speaking the same language’ or thinking differently when we consider care, welfare and wellbeing [from non-human animal and human perspectives]? </a:t>
            </a:r>
          </a:p>
        </p:txBody>
      </p:sp>
      <p:sp>
        <p:nvSpPr>
          <p:cNvPr id="3" name="Title 2">
            <a:extLst>
              <a:ext uri="{FF2B5EF4-FFF2-40B4-BE49-F238E27FC236}">
                <a16:creationId xmlns:a16="http://schemas.microsoft.com/office/drawing/2014/main" id="{D1F7FF48-7DFA-0C96-B8C9-80990F3E8FBF}"/>
              </a:ext>
            </a:extLst>
          </p:cNvPr>
          <p:cNvSpPr>
            <a:spLocks noGrp="1"/>
          </p:cNvSpPr>
          <p:nvPr>
            <p:ph type="title"/>
          </p:nvPr>
        </p:nvSpPr>
        <p:spPr/>
        <p:txBody>
          <a:bodyPr/>
          <a:lstStyle/>
          <a:p>
            <a:endParaRPr lang="en-GB" dirty="0"/>
          </a:p>
        </p:txBody>
      </p:sp>
      <p:sp>
        <p:nvSpPr>
          <p:cNvPr id="4" name="Text Placeholder 3">
            <a:extLst>
              <a:ext uri="{FF2B5EF4-FFF2-40B4-BE49-F238E27FC236}">
                <a16:creationId xmlns:a16="http://schemas.microsoft.com/office/drawing/2014/main" id="{EB71C27F-B315-83C3-2338-37AFE9674293}"/>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3573459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6F566-6856-D557-646C-FB7A3F8526B6}"/>
              </a:ext>
            </a:extLst>
          </p:cNvPr>
          <p:cNvSpPr>
            <a:spLocks noGrp="1"/>
          </p:cNvSpPr>
          <p:nvPr>
            <p:ph sz="half" idx="1"/>
          </p:nvPr>
        </p:nvSpPr>
        <p:spPr/>
        <p:txBody>
          <a:bodyPr>
            <a:normAutofit/>
          </a:bodyPr>
          <a:lstStyle/>
          <a:p>
            <a:r>
              <a:rPr lang="en-GB" sz="2800" dirty="0"/>
              <a:t>“</a:t>
            </a:r>
            <a:r>
              <a:rPr lang="en-GB" sz="2800" b="0" i="0" dirty="0">
                <a:solidFill>
                  <a:srgbClr val="000000"/>
                </a:solidFill>
                <a:effectLst/>
                <a:highlight>
                  <a:srgbClr val="FFFFFF"/>
                </a:highlight>
                <a:latin typeface="Times New Roman" panose="02020603050405020304" pitchFamily="18" charset="0"/>
              </a:rPr>
              <a:t>And at the end they're always extremely happy, because volunteers always bring carrots and apples for the ponies, so they're quite happy. So, no problems there. And the children, yeah, they're just happy to be there as well. So yeah, it's all good, you know, as I say, you just have to be aware. So, it’s good if you have got a little bit of knowledge, of either teaching children or of riding horses, or being around horses, not necessarily riding them, but being around horses. And having an empathy with them. ”</a:t>
            </a:r>
          </a:p>
          <a:p>
            <a:pPr lvl="1"/>
            <a:r>
              <a:rPr lang="en-GB" sz="2400" dirty="0">
                <a:solidFill>
                  <a:srgbClr val="000000"/>
                </a:solidFill>
                <a:highlight>
                  <a:srgbClr val="FFFFFF"/>
                </a:highlight>
                <a:latin typeface="Times New Roman" panose="02020603050405020304" pitchFamily="18" charset="0"/>
              </a:rPr>
              <a:t>RDA Coach (in research work ongoing at the University of Birmingham)</a:t>
            </a:r>
            <a:endParaRPr lang="en-GB" sz="2400" dirty="0"/>
          </a:p>
        </p:txBody>
      </p:sp>
      <p:sp>
        <p:nvSpPr>
          <p:cNvPr id="3" name="Title 2">
            <a:extLst>
              <a:ext uri="{FF2B5EF4-FFF2-40B4-BE49-F238E27FC236}">
                <a16:creationId xmlns:a16="http://schemas.microsoft.com/office/drawing/2014/main" id="{A4C48519-7CC6-E0F9-015A-DE9F930038C2}"/>
              </a:ext>
            </a:extLst>
          </p:cNvPr>
          <p:cNvSpPr>
            <a:spLocks noGrp="1"/>
          </p:cNvSpPr>
          <p:nvPr>
            <p:ph type="title"/>
          </p:nvPr>
        </p:nvSpPr>
        <p:spPr/>
        <p:txBody>
          <a:bodyPr/>
          <a:lstStyle/>
          <a:p>
            <a:r>
              <a:rPr lang="en-GB" b="1" u="sng" dirty="0"/>
              <a:t>Horses</a:t>
            </a:r>
            <a:r>
              <a:rPr lang="en-GB" dirty="0"/>
              <a:t>, dogs, small furries (and others…)</a:t>
            </a:r>
          </a:p>
        </p:txBody>
      </p:sp>
      <p:sp>
        <p:nvSpPr>
          <p:cNvPr id="4" name="Text Placeholder 3">
            <a:extLst>
              <a:ext uri="{FF2B5EF4-FFF2-40B4-BE49-F238E27FC236}">
                <a16:creationId xmlns:a16="http://schemas.microsoft.com/office/drawing/2014/main" id="{42061F09-8401-3B49-A7E8-4C8165BEF4FD}"/>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3168056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6F566-6856-D557-646C-FB7A3F8526B6}"/>
              </a:ext>
            </a:extLst>
          </p:cNvPr>
          <p:cNvSpPr>
            <a:spLocks noGrp="1"/>
          </p:cNvSpPr>
          <p:nvPr>
            <p:ph sz="half" idx="1"/>
          </p:nvPr>
        </p:nvSpPr>
        <p:spPr/>
        <p:txBody>
          <a:bodyPr>
            <a:normAutofit/>
          </a:bodyPr>
          <a:lstStyle/>
          <a:p>
            <a:r>
              <a:rPr lang="en-GB" sz="2800" dirty="0"/>
              <a:t>“</a:t>
            </a:r>
            <a:r>
              <a:rPr lang="en-GB" sz="2800" dirty="0">
                <a:solidFill>
                  <a:srgbClr val="000000"/>
                </a:solidFill>
                <a:highlight>
                  <a:srgbClr val="FFFFFF"/>
                </a:highlight>
                <a:latin typeface="Times New Roman" panose="02020603050405020304" pitchFamily="18" charset="0"/>
              </a:rPr>
              <a:t>Bailey is still my service dog, attentive to my emotions, needs and whereabouts, his very presence helping to mediate between me and the ableism I encounter when we go on our daily walks together. And I gladly embrace being his service human as much as I can. … Two vulnerable, interdependent beings of different species learning to understand what the other one needs. Awkwardly and imperfectly, we care for each other</a:t>
            </a:r>
            <a:r>
              <a:rPr lang="en-GB" sz="2800" b="0" i="0" dirty="0">
                <a:solidFill>
                  <a:srgbClr val="000000"/>
                </a:solidFill>
                <a:effectLst/>
                <a:highlight>
                  <a:srgbClr val="FFFFFF"/>
                </a:highlight>
                <a:latin typeface="Times New Roman" panose="02020603050405020304" pitchFamily="18" charset="0"/>
              </a:rPr>
              <a:t>”</a:t>
            </a:r>
          </a:p>
          <a:p>
            <a:pPr lvl="1"/>
            <a:r>
              <a:rPr lang="en-GB" sz="2400" dirty="0">
                <a:solidFill>
                  <a:srgbClr val="000000"/>
                </a:solidFill>
                <a:highlight>
                  <a:srgbClr val="FFFFFF"/>
                </a:highlight>
                <a:latin typeface="Times New Roman" panose="02020603050405020304" pitchFamily="18" charset="0"/>
              </a:rPr>
              <a:t>Sunaura Taylor on her ‘service dog’ Bailey, as he adjusts to his own impairments. </a:t>
            </a:r>
          </a:p>
          <a:p>
            <a:pPr lvl="1"/>
            <a:r>
              <a:rPr lang="en-GB" sz="2400" dirty="0">
                <a:solidFill>
                  <a:srgbClr val="000000"/>
                </a:solidFill>
                <a:highlight>
                  <a:srgbClr val="FFFFFF"/>
                </a:highlight>
                <a:latin typeface="Times New Roman" panose="02020603050405020304" pitchFamily="18" charset="0"/>
              </a:rPr>
              <a:t>Taylor (2017, p. 223)  </a:t>
            </a:r>
            <a:endParaRPr lang="en-GB" sz="2400" dirty="0"/>
          </a:p>
        </p:txBody>
      </p:sp>
      <p:sp>
        <p:nvSpPr>
          <p:cNvPr id="3" name="Title 2">
            <a:extLst>
              <a:ext uri="{FF2B5EF4-FFF2-40B4-BE49-F238E27FC236}">
                <a16:creationId xmlns:a16="http://schemas.microsoft.com/office/drawing/2014/main" id="{A4C48519-7CC6-E0F9-015A-DE9F930038C2}"/>
              </a:ext>
            </a:extLst>
          </p:cNvPr>
          <p:cNvSpPr>
            <a:spLocks noGrp="1"/>
          </p:cNvSpPr>
          <p:nvPr>
            <p:ph type="title"/>
          </p:nvPr>
        </p:nvSpPr>
        <p:spPr/>
        <p:txBody>
          <a:bodyPr/>
          <a:lstStyle/>
          <a:p>
            <a:r>
              <a:rPr lang="en-GB" dirty="0"/>
              <a:t>Horses, </a:t>
            </a:r>
            <a:r>
              <a:rPr lang="en-GB" b="1" u="sng" dirty="0"/>
              <a:t>dogs</a:t>
            </a:r>
            <a:r>
              <a:rPr lang="en-GB" dirty="0"/>
              <a:t>, small furries (and others…)</a:t>
            </a:r>
          </a:p>
        </p:txBody>
      </p:sp>
      <p:sp>
        <p:nvSpPr>
          <p:cNvPr id="4" name="Text Placeholder 3">
            <a:extLst>
              <a:ext uri="{FF2B5EF4-FFF2-40B4-BE49-F238E27FC236}">
                <a16:creationId xmlns:a16="http://schemas.microsoft.com/office/drawing/2014/main" id="{42061F09-8401-3B49-A7E8-4C8165BEF4FD}"/>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3529552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6F566-6856-D557-646C-FB7A3F8526B6}"/>
              </a:ext>
            </a:extLst>
          </p:cNvPr>
          <p:cNvSpPr>
            <a:spLocks noGrp="1"/>
          </p:cNvSpPr>
          <p:nvPr>
            <p:ph sz="half" idx="1"/>
          </p:nvPr>
        </p:nvSpPr>
        <p:spPr>
          <a:xfrm>
            <a:off x="502919" y="1310641"/>
            <a:ext cx="11445473" cy="4378960"/>
          </a:xfrm>
        </p:spPr>
        <p:txBody>
          <a:bodyPr>
            <a:noAutofit/>
          </a:bodyPr>
          <a:lstStyle/>
          <a:p>
            <a:pPr algn="l" rtl="0" fontAlgn="base"/>
            <a:r>
              <a:rPr lang="en-US" sz="2800" b="0" i="0" dirty="0">
                <a:solidFill>
                  <a:srgbClr val="000000"/>
                </a:solidFill>
                <a:effectLst/>
                <a:highlight>
                  <a:srgbClr val="FFFFFF"/>
                </a:highlight>
                <a:latin typeface="+mn-lt"/>
              </a:rPr>
              <a:t>“Last summer. One afternoon, three young ladies ….about 16, came here. … I then said would you like to see the Guinea pigs? Oh yes, please. So there they are doing videos of Guinea pigs, selfies, …all the rest of it. And it's all screaming and everything and giggling…. And then after about 20 minutes or so. Maybe half hour and one of them was sat there. Her phone was beside on the bench. She got a Guinea pig on her stomach, looking her in the face, and she's sitting there stroking it. And she, in her own little world? Yes. And she and her friends, two friends, were very similar. …all of a sudden that they had a situation where nobody was demanding anything of them and they could just wind down and that was it”. </a:t>
            </a:r>
            <a:endParaRPr lang="en-GB" sz="2800" b="0" i="0" dirty="0">
              <a:solidFill>
                <a:srgbClr val="000000"/>
              </a:solidFill>
              <a:effectLst/>
              <a:highlight>
                <a:srgbClr val="FFFFFF"/>
              </a:highlight>
              <a:latin typeface="+mn-lt"/>
            </a:endParaRPr>
          </a:p>
          <a:p>
            <a:pPr lvl="1"/>
            <a:r>
              <a:rPr lang="en-GB" sz="2400" dirty="0">
                <a:solidFill>
                  <a:srgbClr val="000000"/>
                </a:solidFill>
                <a:highlight>
                  <a:srgbClr val="FFFFFF"/>
                </a:highlight>
                <a:latin typeface="+mn-lt"/>
              </a:rPr>
              <a:t>Volunteer, City Farm</a:t>
            </a:r>
          </a:p>
          <a:p>
            <a:endParaRPr lang="en-GB" sz="2000" dirty="0">
              <a:solidFill>
                <a:srgbClr val="000000"/>
              </a:solidFill>
              <a:highlight>
                <a:srgbClr val="FFFFFF"/>
              </a:highlight>
              <a:latin typeface="+mn-lt"/>
            </a:endParaRPr>
          </a:p>
        </p:txBody>
      </p:sp>
      <p:sp>
        <p:nvSpPr>
          <p:cNvPr id="3" name="Title 2">
            <a:extLst>
              <a:ext uri="{FF2B5EF4-FFF2-40B4-BE49-F238E27FC236}">
                <a16:creationId xmlns:a16="http://schemas.microsoft.com/office/drawing/2014/main" id="{A4C48519-7CC6-E0F9-015A-DE9F930038C2}"/>
              </a:ext>
            </a:extLst>
          </p:cNvPr>
          <p:cNvSpPr>
            <a:spLocks noGrp="1"/>
          </p:cNvSpPr>
          <p:nvPr>
            <p:ph type="title"/>
          </p:nvPr>
        </p:nvSpPr>
        <p:spPr/>
        <p:txBody>
          <a:bodyPr/>
          <a:lstStyle/>
          <a:p>
            <a:r>
              <a:rPr lang="en-GB" dirty="0"/>
              <a:t>Horses, dogs, </a:t>
            </a:r>
            <a:r>
              <a:rPr lang="en-GB" b="1" u="sng" dirty="0"/>
              <a:t>small furries</a:t>
            </a:r>
            <a:r>
              <a:rPr lang="en-GB" dirty="0"/>
              <a:t> (and others…)</a:t>
            </a:r>
          </a:p>
        </p:txBody>
      </p:sp>
      <p:sp>
        <p:nvSpPr>
          <p:cNvPr id="4" name="Text Placeholder 3">
            <a:extLst>
              <a:ext uri="{FF2B5EF4-FFF2-40B4-BE49-F238E27FC236}">
                <a16:creationId xmlns:a16="http://schemas.microsoft.com/office/drawing/2014/main" id="{42061F09-8401-3B49-A7E8-4C8165BEF4FD}"/>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3627106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F6F566-6856-D557-646C-FB7A3F8526B6}"/>
              </a:ext>
            </a:extLst>
          </p:cNvPr>
          <p:cNvSpPr>
            <a:spLocks noGrp="1"/>
          </p:cNvSpPr>
          <p:nvPr>
            <p:ph sz="half" idx="1"/>
          </p:nvPr>
        </p:nvSpPr>
        <p:spPr>
          <a:xfrm>
            <a:off x="502919" y="1310641"/>
            <a:ext cx="11445473" cy="4378960"/>
          </a:xfrm>
        </p:spPr>
        <p:txBody>
          <a:bodyPr>
            <a:noAutofit/>
          </a:bodyPr>
          <a:lstStyle/>
          <a:p>
            <a:endParaRPr lang="en-GB" sz="2000" dirty="0">
              <a:solidFill>
                <a:srgbClr val="000000"/>
              </a:solidFill>
              <a:highlight>
                <a:srgbClr val="FFFFFF"/>
              </a:highlight>
              <a:latin typeface="+mn-lt"/>
            </a:endParaRPr>
          </a:p>
          <a:p>
            <a:r>
              <a:rPr lang="en-GB" sz="2800" kern="100" dirty="0">
                <a:effectLst/>
                <a:latin typeface="+mn-lt"/>
                <a:ea typeface="Calibri" panose="020F0502020204030204" pitchFamily="34" charset="0"/>
                <a:cs typeface="Times New Roman" panose="02020603050405020304" pitchFamily="18" charset="0"/>
              </a:rPr>
              <a:t>“Oh, you've got my husband - touched the rabbits and the Guinea pigs - so he enjoys them. And he was talking to the man about turkeys and the fact that one died a week ago. And he said that that “if you were in where I’m from (Eastern Europe), I would give you one straight away” because we have that - we are like 3000 kilometres away, so we can't help you but yeah.</a:t>
            </a:r>
          </a:p>
          <a:p>
            <a:pPr lvl="1"/>
            <a:r>
              <a:rPr lang="en-GB" sz="2400" dirty="0">
                <a:latin typeface="+mn-lt"/>
              </a:rPr>
              <a:t>Mother visiting farm event with husband and children</a:t>
            </a:r>
          </a:p>
        </p:txBody>
      </p:sp>
      <p:sp>
        <p:nvSpPr>
          <p:cNvPr id="3" name="Title 2">
            <a:extLst>
              <a:ext uri="{FF2B5EF4-FFF2-40B4-BE49-F238E27FC236}">
                <a16:creationId xmlns:a16="http://schemas.microsoft.com/office/drawing/2014/main" id="{A4C48519-7CC6-E0F9-015A-DE9F930038C2}"/>
              </a:ext>
            </a:extLst>
          </p:cNvPr>
          <p:cNvSpPr>
            <a:spLocks noGrp="1"/>
          </p:cNvSpPr>
          <p:nvPr>
            <p:ph type="title"/>
          </p:nvPr>
        </p:nvSpPr>
        <p:spPr/>
        <p:txBody>
          <a:bodyPr/>
          <a:lstStyle/>
          <a:p>
            <a:r>
              <a:rPr lang="en-GB" dirty="0"/>
              <a:t>Horses, dogs, </a:t>
            </a:r>
            <a:r>
              <a:rPr lang="en-GB" b="1" dirty="0"/>
              <a:t>small furries (and others…)</a:t>
            </a:r>
          </a:p>
        </p:txBody>
      </p:sp>
      <p:sp>
        <p:nvSpPr>
          <p:cNvPr id="4" name="Text Placeholder 3">
            <a:extLst>
              <a:ext uri="{FF2B5EF4-FFF2-40B4-BE49-F238E27FC236}">
                <a16:creationId xmlns:a16="http://schemas.microsoft.com/office/drawing/2014/main" id="{42061F09-8401-3B49-A7E8-4C8165BEF4FD}"/>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2991109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BC77D8-C48C-501F-4D15-00CE1213FA29}"/>
              </a:ext>
            </a:extLst>
          </p:cNvPr>
          <p:cNvSpPr>
            <a:spLocks noGrp="1"/>
          </p:cNvSpPr>
          <p:nvPr>
            <p:ph sz="half" idx="1"/>
          </p:nvPr>
        </p:nvSpPr>
        <p:spPr>
          <a:xfrm>
            <a:off x="502919" y="1310641"/>
            <a:ext cx="11022773" cy="4378960"/>
          </a:xfrm>
        </p:spPr>
        <p:txBody>
          <a:bodyPr>
            <a:normAutofit fontScale="92500" lnSpcReduction="20000"/>
          </a:bodyPr>
          <a:lstStyle/>
          <a:p>
            <a:pPr>
              <a:lnSpc>
                <a:spcPct val="160000"/>
              </a:lnSpc>
            </a:pPr>
            <a:r>
              <a:rPr lang="en-GB" sz="3200" b="1" i="1" dirty="0">
                <a:solidFill>
                  <a:schemeClr val="bg1"/>
                </a:solidFill>
                <a:highlight>
                  <a:srgbClr val="000000"/>
                </a:highlight>
              </a:rPr>
              <a:t>What is shared and what is different in relation to work involving different species (e.g. horses, dogs and small furries)?</a:t>
            </a:r>
          </a:p>
          <a:p>
            <a:endParaRPr lang="en-GB" sz="3200" b="1" i="1" dirty="0">
              <a:solidFill>
                <a:schemeClr val="bg1"/>
              </a:solidFill>
              <a:highlight>
                <a:srgbClr val="000000"/>
              </a:highlight>
            </a:endParaRPr>
          </a:p>
          <a:p>
            <a:pPr marL="914400"/>
            <a:r>
              <a:rPr lang="en-GB" sz="2800" i="1" dirty="0">
                <a:effectLst/>
                <a:latin typeface="Calibri" panose="020F0502020204030204" pitchFamily="34" charset="0"/>
                <a:ea typeface="Calibri" panose="020F0502020204030204" pitchFamily="34" charset="0"/>
              </a:rPr>
              <a:t>Are there any wellbeing outcomes which might be fundamentally shared across all types of animal assisted/animal supported wellbeing? </a:t>
            </a:r>
            <a:endParaRPr lang="en-GB" sz="2800" dirty="0">
              <a:latin typeface="Calibri" panose="020F0502020204030204" pitchFamily="34" charset="0"/>
              <a:ea typeface="Calibri" panose="020F0502020204030204" pitchFamily="34" charset="0"/>
            </a:endParaRPr>
          </a:p>
          <a:p>
            <a:pPr marL="914400"/>
            <a:endParaRPr lang="en-GB" sz="2800" i="1" dirty="0">
              <a:effectLst/>
              <a:latin typeface="Calibri" panose="020F0502020204030204" pitchFamily="34" charset="0"/>
              <a:ea typeface="Calibri" panose="020F0502020204030204" pitchFamily="34" charset="0"/>
            </a:endParaRPr>
          </a:p>
          <a:p>
            <a:pPr marL="914400"/>
            <a:r>
              <a:rPr lang="en-GB" sz="2800" i="1" dirty="0">
                <a:effectLst/>
                <a:latin typeface="Calibri" panose="020F0502020204030204" pitchFamily="34" charset="0"/>
                <a:ea typeface="Calibri" panose="020F0502020204030204" pitchFamily="34" charset="0"/>
              </a:rPr>
              <a:t>Are the care, welfare and wellbeing needs of animals we engage with for human wellbeing purposes very different?</a:t>
            </a:r>
            <a:endParaRPr lang="en-GB" sz="2800" dirty="0">
              <a:effectLst/>
              <a:latin typeface="Calibri" panose="020F0502020204030204" pitchFamily="34" charset="0"/>
              <a:ea typeface="Calibri" panose="020F0502020204030204" pitchFamily="34" charset="0"/>
            </a:endParaRPr>
          </a:p>
          <a:p>
            <a:endParaRPr lang="en-GB" sz="3200" b="1" i="1" dirty="0">
              <a:solidFill>
                <a:schemeClr val="bg1"/>
              </a:solidFill>
              <a:highlight>
                <a:srgbClr val="000000"/>
              </a:highlight>
            </a:endParaRPr>
          </a:p>
        </p:txBody>
      </p:sp>
      <p:sp>
        <p:nvSpPr>
          <p:cNvPr id="3" name="Title 2">
            <a:extLst>
              <a:ext uri="{FF2B5EF4-FFF2-40B4-BE49-F238E27FC236}">
                <a16:creationId xmlns:a16="http://schemas.microsoft.com/office/drawing/2014/main" id="{E6102757-5E72-E75F-7EE4-7D2719E41DF6}"/>
              </a:ext>
            </a:extLst>
          </p:cNvPr>
          <p:cNvSpPr>
            <a:spLocks noGrp="1"/>
          </p:cNvSpPr>
          <p:nvPr>
            <p:ph type="title"/>
          </p:nvPr>
        </p:nvSpPr>
        <p:spPr/>
        <p:txBody>
          <a:bodyPr/>
          <a:lstStyle/>
          <a:p>
            <a:endParaRPr lang="en-GB" dirty="0"/>
          </a:p>
        </p:txBody>
      </p:sp>
      <p:sp>
        <p:nvSpPr>
          <p:cNvPr id="4" name="Text Placeholder 3">
            <a:extLst>
              <a:ext uri="{FF2B5EF4-FFF2-40B4-BE49-F238E27FC236}">
                <a16:creationId xmlns:a16="http://schemas.microsoft.com/office/drawing/2014/main" id="{69BA1DD2-2DE3-0DD2-99F9-A8C581D1A290}"/>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807833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46DE7C-FB9F-1A34-3FD8-764EC1E5E1B1}"/>
              </a:ext>
            </a:extLst>
          </p:cNvPr>
          <p:cNvSpPr>
            <a:spLocks noGrp="1"/>
          </p:cNvSpPr>
          <p:nvPr>
            <p:ph type="title"/>
          </p:nvPr>
        </p:nvSpPr>
        <p:spPr>
          <a:xfrm>
            <a:off x="502920" y="437430"/>
            <a:ext cx="9921240" cy="478155"/>
          </a:xfrm>
        </p:spPr>
        <p:txBody>
          <a:bodyPr anchor="ctr">
            <a:noAutofit/>
          </a:bodyPr>
          <a:lstStyle/>
          <a:p>
            <a:r>
              <a:rPr lang="en-GB" sz="3600" b="1" dirty="0"/>
              <a:t>Overcoming barriers to interspecies wellbeing</a:t>
            </a:r>
          </a:p>
        </p:txBody>
      </p:sp>
      <p:sp>
        <p:nvSpPr>
          <p:cNvPr id="11" name="Content Placeholder 10">
            <a:extLst>
              <a:ext uri="{FF2B5EF4-FFF2-40B4-BE49-F238E27FC236}">
                <a16:creationId xmlns:a16="http://schemas.microsoft.com/office/drawing/2014/main" id="{D1E25898-FED4-0641-D489-BFDAF1F085B4}"/>
              </a:ext>
            </a:extLst>
          </p:cNvPr>
          <p:cNvSpPr>
            <a:spLocks noGrp="1"/>
          </p:cNvSpPr>
          <p:nvPr>
            <p:ph sz="half" idx="1"/>
          </p:nvPr>
        </p:nvSpPr>
        <p:spPr/>
        <p:txBody>
          <a:bodyPr/>
          <a:lstStyle/>
          <a:p>
            <a:r>
              <a:rPr lang="en-GB" dirty="0"/>
              <a:t>Examples of barriers:</a:t>
            </a:r>
          </a:p>
          <a:p>
            <a:pPr marL="342900" indent="-342900">
              <a:buFontTx/>
              <a:buChar char="-"/>
            </a:pPr>
            <a:endParaRPr lang="en-GB" dirty="0"/>
          </a:p>
          <a:p>
            <a:pPr marL="342900" indent="-342900">
              <a:buFontTx/>
              <a:buChar char="-"/>
            </a:pPr>
            <a:r>
              <a:rPr lang="en-GB" dirty="0"/>
              <a:t>Professional (e.g. lack of shared professional identity across sectors contributing to interspecies wellbeing)</a:t>
            </a:r>
          </a:p>
          <a:p>
            <a:pPr marL="342900" indent="-342900">
              <a:buFontTx/>
              <a:buChar char="-"/>
            </a:pPr>
            <a:endParaRPr lang="en-GB" dirty="0"/>
          </a:p>
          <a:p>
            <a:pPr marL="342900" indent="-342900">
              <a:buFontTx/>
              <a:buChar char="-"/>
            </a:pPr>
            <a:r>
              <a:rPr lang="en-GB" dirty="0"/>
              <a:t>Material (e.g. financial resourcing for services)</a:t>
            </a:r>
          </a:p>
          <a:p>
            <a:pPr marL="342900" indent="-342900">
              <a:buFontTx/>
              <a:buChar char="-"/>
            </a:pPr>
            <a:endParaRPr lang="en-GB" dirty="0"/>
          </a:p>
          <a:p>
            <a:pPr marL="342900" indent="-342900">
              <a:buFontTx/>
              <a:buChar char="-"/>
            </a:pPr>
            <a:r>
              <a:rPr lang="en-GB" dirty="0"/>
              <a:t>Cultural (e.g. anthropocentric ideas that humans have nothing to learn from animals, animals as our servants)</a:t>
            </a:r>
          </a:p>
          <a:p>
            <a:pPr marL="342900" indent="-342900">
              <a:buFontTx/>
              <a:buChar char="-"/>
            </a:pPr>
            <a:endParaRPr lang="en-GB" dirty="0"/>
          </a:p>
        </p:txBody>
      </p:sp>
    </p:spTree>
    <p:extLst>
      <p:ext uri="{BB962C8B-B14F-4D97-AF65-F5344CB8AC3E}">
        <p14:creationId xmlns:p14="http://schemas.microsoft.com/office/powerpoint/2010/main" val="1962750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screenshot of a computer&#10;&#10;Description automatically generated">
            <a:extLst>
              <a:ext uri="{FF2B5EF4-FFF2-40B4-BE49-F238E27FC236}">
                <a16:creationId xmlns:a16="http://schemas.microsoft.com/office/drawing/2014/main" id="{962E887F-B83B-9B22-62D8-1260BC713779}"/>
              </a:ext>
            </a:extLst>
          </p:cNvPr>
          <p:cNvPicPr>
            <a:picLocks noGrp="1" noChangeAspect="1"/>
          </p:cNvPicPr>
          <p:nvPr>
            <p:ph sz="half" idx="1"/>
          </p:nvPr>
        </p:nvPicPr>
        <p:blipFill rotWithShape="1">
          <a:blip r:embed="rId3"/>
          <a:srcRect t="9501" r="3363" b="37458"/>
          <a:stretch/>
        </p:blipFill>
        <p:spPr>
          <a:xfrm>
            <a:off x="502921" y="2213811"/>
            <a:ext cx="10161872" cy="3060834"/>
          </a:xfrm>
          <a:noFill/>
        </p:spPr>
      </p:pic>
      <p:sp>
        <p:nvSpPr>
          <p:cNvPr id="3" name="Title 2">
            <a:extLst>
              <a:ext uri="{FF2B5EF4-FFF2-40B4-BE49-F238E27FC236}">
                <a16:creationId xmlns:a16="http://schemas.microsoft.com/office/drawing/2014/main" id="{3E46DE7C-FB9F-1A34-3FD8-764EC1E5E1B1}"/>
              </a:ext>
            </a:extLst>
          </p:cNvPr>
          <p:cNvSpPr>
            <a:spLocks noGrp="1"/>
          </p:cNvSpPr>
          <p:nvPr>
            <p:ph type="title"/>
          </p:nvPr>
        </p:nvSpPr>
        <p:spPr>
          <a:xfrm>
            <a:off x="502920" y="437430"/>
            <a:ext cx="9921240" cy="478155"/>
          </a:xfrm>
        </p:spPr>
        <p:txBody>
          <a:bodyPr anchor="ctr">
            <a:noAutofit/>
          </a:bodyPr>
          <a:lstStyle/>
          <a:p>
            <a:r>
              <a:rPr lang="en-GB" sz="3600" b="1" dirty="0"/>
              <a:t>Overcoming barriers to interspecies wellbeing</a:t>
            </a:r>
          </a:p>
        </p:txBody>
      </p:sp>
      <p:pic>
        <p:nvPicPr>
          <p:cNvPr id="2050" name="Picture 2" descr="Happiness Horsebox CIC">
            <a:extLst>
              <a:ext uri="{FF2B5EF4-FFF2-40B4-BE49-F238E27FC236}">
                <a16:creationId xmlns:a16="http://schemas.microsoft.com/office/drawing/2014/main" id="{D13236A0-B2D4-8942-8979-6B20C6432B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6257" y="915585"/>
            <a:ext cx="2898417" cy="12051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FF16FA2-2A0C-29BD-83D3-6F411984C6AD}"/>
              </a:ext>
            </a:extLst>
          </p:cNvPr>
          <p:cNvSpPr txBox="1"/>
          <p:nvPr/>
        </p:nvSpPr>
        <p:spPr>
          <a:xfrm>
            <a:off x="502920" y="1347537"/>
            <a:ext cx="6619775" cy="369332"/>
          </a:xfrm>
          <a:prstGeom prst="rect">
            <a:avLst/>
          </a:prstGeom>
          <a:noFill/>
        </p:spPr>
        <p:txBody>
          <a:bodyPr wrap="square" rtlCol="0">
            <a:spAutoFit/>
          </a:bodyPr>
          <a:lstStyle/>
          <a:p>
            <a:r>
              <a:rPr lang="en-GB" dirty="0"/>
              <a:t>www.happinesshorsebox.co.uk </a:t>
            </a:r>
          </a:p>
        </p:txBody>
      </p:sp>
    </p:spTree>
    <p:extLst>
      <p:ext uri="{BB962C8B-B14F-4D97-AF65-F5344CB8AC3E}">
        <p14:creationId xmlns:p14="http://schemas.microsoft.com/office/powerpoint/2010/main" val="367128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676328-F93B-6E27-1EBA-7B335CF54F9D}"/>
              </a:ext>
            </a:extLst>
          </p:cNvPr>
          <p:cNvSpPr>
            <a:spLocks noGrp="1"/>
          </p:cNvSpPr>
          <p:nvPr>
            <p:ph sz="half" idx="1"/>
          </p:nvPr>
        </p:nvSpPr>
        <p:spPr>
          <a:xfrm>
            <a:off x="464419" y="1626670"/>
            <a:ext cx="10515600" cy="3880052"/>
          </a:xfrm>
        </p:spPr>
        <p:txBody>
          <a:bodyPr/>
          <a:lstStyle/>
          <a:p>
            <a:endParaRPr lang="en-GB" dirty="0"/>
          </a:p>
          <a:p>
            <a:r>
              <a:rPr lang="en-GB" dirty="0"/>
              <a:t>EACH PERSON TO IDENTIFY FOR THEMSELVES</a:t>
            </a:r>
          </a:p>
          <a:p>
            <a:endParaRPr lang="en-GB" dirty="0"/>
          </a:p>
          <a:p>
            <a:pPr marL="342900" indent="-342900">
              <a:lnSpc>
                <a:spcPct val="150000"/>
              </a:lnSpc>
              <a:buFont typeface="Arial" panose="020B0604020202020204" pitchFamily="34" charset="0"/>
              <a:buChar char="•"/>
            </a:pPr>
            <a:r>
              <a:rPr lang="en-GB" b="1" i="1" dirty="0">
                <a:solidFill>
                  <a:schemeClr val="bg1"/>
                </a:solidFill>
                <a:highlight>
                  <a:srgbClr val="000000"/>
                </a:highlight>
              </a:rPr>
              <a:t>One action or opportunity that would support producing interspecies wellbeing (from your perspective)</a:t>
            </a:r>
          </a:p>
          <a:p>
            <a:pPr marL="342900" indent="-342900">
              <a:buFont typeface="Arial" panose="020B0604020202020204" pitchFamily="34" charset="0"/>
              <a:buChar char="•"/>
            </a:pPr>
            <a:endParaRPr lang="en-GB" dirty="0"/>
          </a:p>
          <a:p>
            <a:pPr lvl="1"/>
            <a:endParaRPr lang="en-GB" dirty="0"/>
          </a:p>
        </p:txBody>
      </p:sp>
      <p:sp>
        <p:nvSpPr>
          <p:cNvPr id="3" name="Title 2">
            <a:extLst>
              <a:ext uri="{FF2B5EF4-FFF2-40B4-BE49-F238E27FC236}">
                <a16:creationId xmlns:a16="http://schemas.microsoft.com/office/drawing/2014/main" id="{F360C28C-F5DB-A6F8-EE3F-3F8A94159E7E}"/>
              </a:ext>
            </a:extLst>
          </p:cNvPr>
          <p:cNvSpPr>
            <a:spLocks noGrp="1"/>
          </p:cNvSpPr>
          <p:nvPr>
            <p:ph type="title"/>
          </p:nvPr>
        </p:nvSpPr>
        <p:spPr>
          <a:xfrm>
            <a:off x="464419" y="1217077"/>
            <a:ext cx="9921240" cy="478155"/>
          </a:xfrm>
        </p:spPr>
        <p:txBody>
          <a:bodyPr/>
          <a:lstStyle/>
          <a:p>
            <a:r>
              <a:rPr lang="en-GB" b="1" dirty="0"/>
              <a:t>Sharing priorities for future work</a:t>
            </a:r>
            <a:r>
              <a:rPr lang="en-GB" dirty="0"/>
              <a:t> </a:t>
            </a:r>
            <a:br>
              <a:rPr lang="en-GB" dirty="0"/>
            </a:br>
            <a:endParaRPr lang="en-GB" b="1" i="1" dirty="0"/>
          </a:p>
        </p:txBody>
      </p:sp>
      <p:sp>
        <p:nvSpPr>
          <p:cNvPr id="4" name="Text Placeholder 3">
            <a:extLst>
              <a:ext uri="{FF2B5EF4-FFF2-40B4-BE49-F238E27FC236}">
                <a16:creationId xmlns:a16="http://schemas.microsoft.com/office/drawing/2014/main" id="{885DDC72-6A68-F6CD-097A-4E9EADDC58D7}"/>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1854358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8DFBDC-0811-E50E-1D0B-51D9EE437123}"/>
              </a:ext>
            </a:extLst>
          </p:cNvPr>
          <p:cNvSpPr>
            <a:spLocks noGrp="1"/>
          </p:cNvSpPr>
          <p:nvPr>
            <p:ph sz="half" idx="1"/>
          </p:nvPr>
        </p:nvSpPr>
        <p:spPr/>
        <p:txBody>
          <a:bodyPr>
            <a:normAutofit/>
          </a:bodyPr>
          <a:lstStyle/>
          <a:p>
            <a:pPr marL="342900" indent="-342900">
              <a:buFont typeface="Arial" panose="020B0604020202020204" pitchFamily="34" charset="0"/>
              <a:buChar char="•"/>
            </a:pPr>
            <a:r>
              <a:rPr lang="en-GB" i="1" dirty="0"/>
              <a:t>Document from today will be shared with all participants once written up. </a:t>
            </a:r>
          </a:p>
          <a:p>
            <a:pPr marL="342900" indent="-342900">
              <a:buFont typeface="Arial" panose="020B0604020202020204" pitchFamily="34" charset="0"/>
              <a:buChar char="•"/>
            </a:pPr>
            <a:endParaRPr lang="en-GB" i="1" dirty="0"/>
          </a:p>
          <a:p>
            <a:pPr marL="342900" indent="-342900">
              <a:buFont typeface="Arial" panose="020B0604020202020204" pitchFamily="34" charset="0"/>
              <a:buChar char="•"/>
            </a:pPr>
            <a:r>
              <a:rPr lang="en-GB" i="1" dirty="0"/>
              <a:t>Potential to invite people to an email list for supportive work network going forward. </a:t>
            </a:r>
          </a:p>
          <a:p>
            <a:pPr marL="342900" indent="-342900">
              <a:buFont typeface="Arial" panose="020B0604020202020204" pitchFamily="34" charset="0"/>
              <a:buChar char="•"/>
            </a:pPr>
            <a:endParaRPr lang="en-GB" i="1" dirty="0"/>
          </a:p>
          <a:p>
            <a:r>
              <a:rPr lang="en-GB" b="1" i="1" dirty="0"/>
              <a:t>Anything else? </a:t>
            </a:r>
          </a:p>
          <a:p>
            <a:endParaRPr lang="en-GB" b="1" i="1" dirty="0"/>
          </a:p>
          <a:p>
            <a:r>
              <a:rPr lang="en-GB" b="1" i="1" dirty="0"/>
              <a:t>With thanks … Farm time!</a:t>
            </a:r>
          </a:p>
        </p:txBody>
      </p:sp>
      <p:sp>
        <p:nvSpPr>
          <p:cNvPr id="3" name="Title 2">
            <a:extLst>
              <a:ext uri="{FF2B5EF4-FFF2-40B4-BE49-F238E27FC236}">
                <a16:creationId xmlns:a16="http://schemas.microsoft.com/office/drawing/2014/main" id="{14662BE8-1F97-804D-7EF6-C1C8FEB5FCED}"/>
              </a:ext>
            </a:extLst>
          </p:cNvPr>
          <p:cNvSpPr>
            <a:spLocks noGrp="1"/>
          </p:cNvSpPr>
          <p:nvPr>
            <p:ph type="title"/>
          </p:nvPr>
        </p:nvSpPr>
        <p:spPr/>
        <p:txBody>
          <a:bodyPr/>
          <a:lstStyle/>
          <a:p>
            <a:r>
              <a:rPr lang="en-GB" b="1" dirty="0"/>
              <a:t>Follow up</a:t>
            </a:r>
          </a:p>
        </p:txBody>
      </p:sp>
      <p:sp>
        <p:nvSpPr>
          <p:cNvPr id="4" name="Text Placeholder 3">
            <a:extLst>
              <a:ext uri="{FF2B5EF4-FFF2-40B4-BE49-F238E27FC236}">
                <a16:creationId xmlns:a16="http://schemas.microsoft.com/office/drawing/2014/main" id="{4C316D9E-EB14-D485-8389-EACCBDD227FA}"/>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4116585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091439-79D7-34B5-A2D0-759B33C72F74}"/>
              </a:ext>
            </a:extLst>
          </p:cNvPr>
          <p:cNvSpPr>
            <a:spLocks noGrp="1"/>
          </p:cNvSpPr>
          <p:nvPr>
            <p:ph sz="half" idx="1"/>
          </p:nvPr>
        </p:nvSpPr>
        <p:spPr/>
        <p:txBody>
          <a:bodyPr>
            <a:normAutofit lnSpcReduction="10000"/>
          </a:bodyPr>
          <a:lstStyle/>
          <a:p>
            <a:r>
              <a:rPr lang="en-GB" dirty="0"/>
              <a:t>Madden, R. (2014) Animals and the Limits of Ethnography, Anthrozoös, 27:2, 279-293, DOI: 10.2752/175303714X13903827487683</a:t>
            </a:r>
          </a:p>
          <a:p>
            <a:endParaRPr lang="en-GB" dirty="0"/>
          </a:p>
          <a:p>
            <a:r>
              <a:rPr lang="en-GB" dirty="0"/>
              <a:t>Fitzpatrick, T. (2011) Welfare Theory: An Introduction to the Theoretical Debates in Social Policy, Bloomsbury. </a:t>
            </a:r>
          </a:p>
          <a:p>
            <a:endParaRPr lang="en-GB" dirty="0"/>
          </a:p>
          <a:p>
            <a:r>
              <a:rPr lang="en-GB" dirty="0"/>
              <a:t>Sopel, D. (2021) </a:t>
            </a:r>
            <a:r>
              <a:rPr lang="en-GB" dirty="0">
                <a:hlinkClick r:id="rId3"/>
              </a:rPr>
              <a:t>Moving to the 'Five Domains' model for assessing animal welfare (wcl.org.uk)</a:t>
            </a:r>
            <a:r>
              <a:rPr lang="en-GB" dirty="0"/>
              <a:t> (Accessed July 15</a:t>
            </a:r>
            <a:r>
              <a:rPr lang="en-GB" baseline="30000" dirty="0"/>
              <a:t>th</a:t>
            </a:r>
            <a:r>
              <a:rPr lang="en-GB" dirty="0"/>
              <a:t> 2024)</a:t>
            </a:r>
          </a:p>
          <a:p>
            <a:endParaRPr lang="en-GB" dirty="0"/>
          </a:p>
          <a:p>
            <a:r>
              <a:rPr lang="en-GB" dirty="0"/>
              <a:t>Taylor, S. (2017) Beasts of Burden: Animal and Disability Liberation, The New Press. </a:t>
            </a:r>
          </a:p>
        </p:txBody>
      </p:sp>
      <p:sp>
        <p:nvSpPr>
          <p:cNvPr id="4" name="Title 3">
            <a:extLst>
              <a:ext uri="{FF2B5EF4-FFF2-40B4-BE49-F238E27FC236}">
                <a16:creationId xmlns:a16="http://schemas.microsoft.com/office/drawing/2014/main" id="{62EC03BC-A4F6-6DED-9112-ABA5CE90ACD3}"/>
              </a:ext>
            </a:extLst>
          </p:cNvPr>
          <p:cNvSpPr>
            <a:spLocks noGrp="1"/>
          </p:cNvSpPr>
          <p:nvPr>
            <p:ph type="title"/>
          </p:nvPr>
        </p:nvSpPr>
        <p:spPr/>
        <p:txBody>
          <a:bodyPr/>
          <a:lstStyle/>
          <a:p>
            <a:r>
              <a:rPr lang="en-GB" b="1" dirty="0"/>
              <a:t>Resources</a:t>
            </a:r>
            <a:r>
              <a:rPr lang="en-GB" dirty="0"/>
              <a:t> </a:t>
            </a:r>
          </a:p>
        </p:txBody>
      </p:sp>
      <p:sp>
        <p:nvSpPr>
          <p:cNvPr id="6" name="Text Placeholder 5">
            <a:extLst>
              <a:ext uri="{FF2B5EF4-FFF2-40B4-BE49-F238E27FC236}">
                <a16:creationId xmlns:a16="http://schemas.microsoft.com/office/drawing/2014/main" id="{CBC79E5A-FB66-172C-3C5D-5283F8174CE6}"/>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209330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574057-C636-82CD-A3AF-AC6044775AB5}"/>
              </a:ext>
            </a:extLst>
          </p:cNvPr>
          <p:cNvSpPr>
            <a:spLocks noGrp="1"/>
          </p:cNvSpPr>
          <p:nvPr>
            <p:ph sz="half" idx="1"/>
          </p:nvPr>
        </p:nvSpPr>
        <p:spPr/>
        <p:txBody>
          <a:bodyPr>
            <a:normAutofit/>
          </a:bodyPr>
          <a:lstStyle/>
          <a:p>
            <a:endParaRPr lang="en-GB" dirty="0"/>
          </a:p>
          <a:p>
            <a:r>
              <a:rPr lang="en-GB" dirty="0"/>
              <a:t>		Harriet Clarke, Associate Professor, </a:t>
            </a:r>
          </a:p>
          <a:p>
            <a:r>
              <a:rPr lang="en-GB" dirty="0"/>
              <a:t>		School of Social Policy and Society</a:t>
            </a:r>
          </a:p>
          <a:p>
            <a:r>
              <a:rPr lang="en-GB" dirty="0"/>
              <a:t>		University of Birmingham</a:t>
            </a:r>
          </a:p>
          <a:p>
            <a:endParaRPr lang="en-GB" dirty="0"/>
          </a:p>
          <a:p>
            <a:r>
              <a:rPr lang="en-GB" dirty="0"/>
              <a:t>Email: 	h.clarke@bham.ac.uk </a:t>
            </a:r>
          </a:p>
          <a:p>
            <a:r>
              <a:rPr lang="en-GB" dirty="0"/>
              <a:t>LinkedIn: 	www.linkedin.com/in/harriet-elena-clarke/</a:t>
            </a:r>
          </a:p>
          <a:p>
            <a:r>
              <a:rPr lang="en-GB" dirty="0"/>
              <a:t>X/Twitter:	@hazzyc</a:t>
            </a:r>
          </a:p>
        </p:txBody>
      </p:sp>
      <p:sp>
        <p:nvSpPr>
          <p:cNvPr id="3" name="Title 2">
            <a:extLst>
              <a:ext uri="{FF2B5EF4-FFF2-40B4-BE49-F238E27FC236}">
                <a16:creationId xmlns:a16="http://schemas.microsoft.com/office/drawing/2014/main" id="{B08B76C7-E2E0-36D7-79A3-CCC24D117663}"/>
              </a:ext>
            </a:extLst>
          </p:cNvPr>
          <p:cNvSpPr>
            <a:spLocks noGrp="1"/>
          </p:cNvSpPr>
          <p:nvPr>
            <p:ph type="title"/>
          </p:nvPr>
        </p:nvSpPr>
        <p:spPr/>
        <p:txBody>
          <a:bodyPr/>
          <a:lstStyle/>
          <a:p>
            <a:r>
              <a:rPr lang="en-GB" dirty="0"/>
              <a:t>Keeping connected….</a:t>
            </a:r>
          </a:p>
        </p:txBody>
      </p:sp>
      <p:sp>
        <p:nvSpPr>
          <p:cNvPr id="4" name="Text Placeholder 3">
            <a:extLst>
              <a:ext uri="{FF2B5EF4-FFF2-40B4-BE49-F238E27FC236}">
                <a16:creationId xmlns:a16="http://schemas.microsoft.com/office/drawing/2014/main" id="{E62F589C-078D-059C-8CEF-C9DA38F069CC}"/>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491191109"/>
      </p:ext>
    </p:extLst>
  </p:cSld>
  <p:clrMapOvr>
    <a:masterClrMapping/>
  </p:clrMapOvr>
</p:sld>
</file>

<file path=ppt/theme/theme1.xml><?xml version="1.0" encoding="utf-8"?>
<a:theme xmlns:a="http://schemas.openxmlformats.org/drawingml/2006/main" name="Light Theme">
  <a:themeElements>
    <a:clrScheme name="UoB Colours Light">
      <a:dk1>
        <a:srgbClr val="000000"/>
      </a:dk1>
      <a:lt1>
        <a:srgbClr val="FFFFFF"/>
      </a:lt1>
      <a:dk2>
        <a:srgbClr val="C59A00"/>
      </a:dk2>
      <a:lt2>
        <a:srgbClr val="C20019"/>
      </a:lt2>
      <a:accent1>
        <a:srgbClr val="007838"/>
      </a:accent1>
      <a:accent2>
        <a:srgbClr val="00788E"/>
      </a:accent2>
      <a:accent3>
        <a:srgbClr val="0057BF"/>
      </a:accent3>
      <a:accent4>
        <a:srgbClr val="501D83"/>
      </a:accent4>
      <a:accent5>
        <a:srgbClr val="DB0061"/>
      </a:accent5>
      <a:accent6>
        <a:srgbClr val="CF4527"/>
      </a:accent6>
      <a:hlink>
        <a:srgbClr val="C49900"/>
      </a:hlink>
      <a:folHlink>
        <a:srgbClr val="3C3C3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4563E0E-0D7E-AA4D-BFBE-8EE264B25B57}" vid="{0C11D688-98AA-9440-97F5-5528AEA15E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05445A33AFAEC419A41B44D69E6129F" ma:contentTypeVersion="18" ma:contentTypeDescription="Create a new document." ma:contentTypeScope="" ma:versionID="0b35a3a2ddc1a7379da584d1017a675c">
  <xsd:schema xmlns:xsd="http://www.w3.org/2001/XMLSchema" xmlns:xs="http://www.w3.org/2001/XMLSchema" xmlns:p="http://schemas.microsoft.com/office/2006/metadata/properties" xmlns:ns2="997cdd1e-e429-4b09-99d2-d895aefd500f" xmlns:ns3="a3ce718d-f813-4adc-8824-5d044fc7674a" targetNamespace="http://schemas.microsoft.com/office/2006/metadata/properties" ma:root="true" ma:fieldsID="0987f44e3cec8068723d8ef6cfc5de7e" ns2:_="" ns3:_="">
    <xsd:import namespace="997cdd1e-e429-4b09-99d2-d895aefd500f"/>
    <xsd:import namespace="a3ce718d-f813-4adc-8824-5d044fc7674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DateandTime"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7cdd1e-e429-4b09-99d2-d895aefd50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DateandTime" ma:index="21" nillable="true" ma:displayName="Date and Time" ma:format="DateOnly" ma:internalName="Dateand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ad60de0-1a06-47ac-a17b-03c64138ab1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ce718d-f813-4adc-8824-5d044fc767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6002303e-3aac-4036-a93f-05678b6d1e37}" ma:internalName="TaxCatchAll" ma:showField="CatchAllData" ma:web="a3ce718d-f813-4adc-8824-5d044fc767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EB96AD-99A0-45ED-B827-BCC3E4FCF463}">
  <ds:schemaRefs>
    <ds:schemaRef ds:uri="http://schemas.microsoft.com/sharepoint/v3/contenttype/forms"/>
  </ds:schemaRefs>
</ds:datastoreItem>
</file>

<file path=customXml/itemProps2.xml><?xml version="1.0" encoding="utf-8"?>
<ds:datastoreItem xmlns:ds="http://schemas.openxmlformats.org/officeDocument/2006/customXml" ds:itemID="{72664635-8939-4B31-A5A8-5262AB8CBF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7cdd1e-e429-4b09-99d2-d895aefd500f"/>
    <ds:schemaRef ds:uri="a3ce718d-f813-4adc-8824-5d044fc767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Dark Theme</Template>
  <TotalTime>47252</TotalTime>
  <Words>1845</Words>
  <Application>Microsoft Office PowerPoint</Application>
  <PresentationFormat>Widescreen</PresentationFormat>
  <Paragraphs>190</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Lora</vt:lpstr>
      <vt:lpstr>Arial</vt:lpstr>
      <vt:lpstr>Calibri</vt:lpstr>
      <vt:lpstr>Times New Roman</vt:lpstr>
      <vt:lpstr>Light Theme</vt:lpstr>
      <vt:lpstr>     BRINGING THE ANIMALS IN  Interspecies learning on care, welfare and wellbeing </vt:lpstr>
      <vt:lpstr>Aims of today</vt:lpstr>
      <vt:lpstr>Aims of today include… </vt:lpstr>
      <vt:lpstr>What might we mean by (i) interspecies perspectives? And (ii) interspecies learning</vt:lpstr>
      <vt:lpstr>Human and non-human animal studies</vt:lpstr>
      <vt:lpstr>Check in: Interspecies Learning</vt:lpstr>
      <vt:lpstr>Learning from animal welfare</vt:lpstr>
      <vt:lpstr>‘One Welfare’</vt:lpstr>
      <vt:lpstr>Care, Welfare and Wellbeing:</vt:lpstr>
      <vt:lpstr>Care, Welfare and Wellbeing:</vt:lpstr>
      <vt:lpstr>Care, Welfare and Wellbeing</vt:lpstr>
      <vt:lpstr>PowerPoint Presentation</vt:lpstr>
      <vt:lpstr>Horses, dogs, small furries (and others…)</vt:lpstr>
      <vt:lpstr>Horses, dogs, small furries (and others…)</vt:lpstr>
      <vt:lpstr>Horses, dogs, small furries (and others…)</vt:lpstr>
      <vt:lpstr>Horses, dogs, small furries (and others…)</vt:lpstr>
      <vt:lpstr>PowerPoint Presentation</vt:lpstr>
      <vt:lpstr>Overcoming barriers to interspecies wellbeing</vt:lpstr>
      <vt:lpstr>Overcoming barriers to interspecies wellbeing</vt:lpstr>
      <vt:lpstr>Sharing priorities for future work  </vt:lpstr>
      <vt:lpstr>Follow up</vt:lpstr>
      <vt:lpstr>Resources </vt:lpstr>
      <vt:lpstr>Keeping connected….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 Pearson (Campaigns and Reputation)</dc:creator>
  <cp:lastModifiedBy>Harriet Clarke (Department of Social Policy and Social Work)</cp:lastModifiedBy>
  <cp:revision>54</cp:revision>
  <cp:lastPrinted>2024-07-16T16:46:09Z</cp:lastPrinted>
  <dcterms:created xsi:type="dcterms:W3CDTF">2023-08-23T12:07:50Z</dcterms:created>
  <dcterms:modified xsi:type="dcterms:W3CDTF">2024-09-23T15:55:26Z</dcterms:modified>
</cp:coreProperties>
</file>